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23"/>
  </p:notesMasterIdLst>
  <p:sldIdLst>
    <p:sldId id="256" r:id="rId5"/>
    <p:sldId id="262" r:id="rId6"/>
    <p:sldId id="263" r:id="rId7"/>
    <p:sldId id="276" r:id="rId8"/>
    <p:sldId id="264" r:id="rId9"/>
    <p:sldId id="265" r:id="rId10"/>
    <p:sldId id="280" r:id="rId11"/>
    <p:sldId id="275" r:id="rId12"/>
    <p:sldId id="267" r:id="rId13"/>
    <p:sldId id="272" r:id="rId14"/>
    <p:sldId id="266" r:id="rId15"/>
    <p:sldId id="282" r:id="rId16"/>
    <p:sldId id="281" r:id="rId17"/>
    <p:sldId id="268" r:id="rId18"/>
    <p:sldId id="261" r:id="rId19"/>
    <p:sldId id="274" r:id="rId20"/>
    <p:sldId id="278"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ul-Enein, Omar Y. (Fed)" initials="AOY(" lastIdx="19" clrIdx="0">
    <p:extLst>
      <p:ext uri="{19B8F6BF-5375-455C-9EA6-DF929625EA0E}">
        <p15:presenceInfo xmlns:p15="http://schemas.microsoft.com/office/powerpoint/2012/main" userId="S::oya@NIST.GOV::89d21e1991e3f055" providerId="AD"/>
      </p:ext>
    </p:extLst>
  </p:cmAuthor>
  <p:cmAuthor id="2" name="Bagchi, Shelly (Fed)" initials="BS(" lastIdx="18" clrIdx="1">
    <p:extLst>
      <p:ext uri="{19B8F6BF-5375-455C-9EA6-DF929625EA0E}">
        <p15:presenceInfo xmlns:p15="http://schemas.microsoft.com/office/powerpoint/2012/main" userId="S-1-5-21-1908027396-2059629336-315576832-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AAB"/>
    <a:srgbClr val="A38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81F618-DDD1-4BB2-A456-68689C4ED1A4}" v="5" dt="2019-08-02T20:38:39.2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87589" autoAdjust="0"/>
  </p:normalViewPr>
  <p:slideViewPr>
    <p:cSldViewPr snapToGrid="0">
      <p:cViewPr varScale="1">
        <p:scale>
          <a:sx n="80" d="100"/>
          <a:sy n="80" d="100"/>
        </p:scale>
        <p:origin x="60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 authorId="2" dt="2019-07-24T15:38:02.702" idx="8">
    <p:pos x="10" y="10"/>
    <p:text>Nice diagram.  You might want to change 'robot commands' to 'user input' so it's not confusing who is doing the commanding</p:text>
    <p:extLst>
      <p:ext uri="{C676402C-5697-4E1C-873F-D02D1690AC5C}">
        <p15:threadingInfo xmlns:p15="http://schemas.microsoft.com/office/powerpoint/2012/main" timeZoneBias="240"/>
      </p:ext>
    </p:extLst>
  </p:cm>
  <p:cm authorId="2" dt="2019-07-24T15:39:33.885" idx="9">
    <p:pos x="10" y="106"/>
    <p:text>Also what is 'selected robot' and why is that communicating from the laptop to tablet?</p:text>
    <p:extLst>
      <p:ext uri="{C676402C-5697-4E1C-873F-D02D1690AC5C}">
        <p15:threadingInfo xmlns:p15="http://schemas.microsoft.com/office/powerpoint/2012/main" timeZoneBias="240">
          <p15:parentCm authorId="2" idx="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7-24T15:47:21.530" idx="13">
    <p:pos x="10" y="10"/>
    <p:text>I assume you linked it to save ppt size, but I recommend embedding for the final presentation.  You can include the link as a footnote for backup</p:text>
    <p:extLst>
      <p:ext uri="{C676402C-5697-4E1C-873F-D02D1690AC5C}">
        <p15:threadingInfo xmlns:p15="http://schemas.microsoft.com/office/powerpoint/2012/main" timeZoneBias="240"/>
      </p:ext>
    </p:extLst>
  </p:cm>
  <p:cm authorId="2" dt="2019-07-24T15:53:35.956" idx="14">
    <p:pos x="10" y="106"/>
    <p:text>Also, it's good practice to annotate your video with the speedup factor (e.g. 2x) and maybe subtitles for anything else interesting to note (although here you'll probably talk over it)</p:text>
    <p:extLst>
      <p:ext uri="{C676402C-5697-4E1C-873F-D02D1690AC5C}">
        <p15:threadingInfo xmlns:p15="http://schemas.microsoft.com/office/powerpoint/2012/main" timeZoneBias="240">
          <p15:parentCm authorId="2" idx="13"/>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A3BD38-0A26-47EF-9BEF-F4A7FDCF2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ED0A99-CD49-43D6-BD77-814D81B501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ED6FB-CEE5-460E-A2E7-CAF03677117E}" type="datetimeFigureOut">
              <a:rPr lang="en-US" smtClean="0"/>
              <a:t>8/2/2019</a:t>
            </a:fld>
            <a:endParaRPr lang="en-US"/>
          </a:p>
        </p:txBody>
      </p:sp>
      <p:sp>
        <p:nvSpPr>
          <p:cNvPr id="4" name="Slide Image Placeholder 3">
            <a:extLst>
              <a:ext uri="{FF2B5EF4-FFF2-40B4-BE49-F238E27FC236}">
                <a16:creationId xmlns:a16="http://schemas.microsoft.com/office/drawing/2014/main" id="{37DC71B9-7DF8-48FD-B043-AE73A14610F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27A1CB1-12F4-4E76-AED0-6286A1B496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FDB7DC-C0BA-437B-8A1B-BDE7F9FBB30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88DC481-77C2-42B5-85BE-BE25393A83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6FC-2B15-48B4-B843-CB58F9834B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a:t>
            </a:fld>
            <a:endParaRPr lang="en-US"/>
          </a:p>
        </p:txBody>
      </p:sp>
    </p:spTree>
    <p:extLst>
      <p:ext uri="{BB962C8B-B14F-4D97-AF65-F5344CB8AC3E}">
        <p14:creationId xmlns:p14="http://schemas.microsoft.com/office/powerpoint/2010/main" val="3478787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11</a:t>
            </a:fld>
            <a:endParaRPr lang="en-US"/>
          </a:p>
        </p:txBody>
      </p:sp>
    </p:spTree>
    <p:extLst>
      <p:ext uri="{BB962C8B-B14F-4D97-AF65-F5344CB8AC3E}">
        <p14:creationId xmlns:p14="http://schemas.microsoft.com/office/powerpoint/2010/main" val="283610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12</a:t>
            </a:fld>
            <a:endParaRPr lang="en-US"/>
          </a:p>
        </p:txBody>
      </p:sp>
    </p:spTree>
    <p:extLst>
      <p:ext uri="{BB962C8B-B14F-4D97-AF65-F5344CB8AC3E}">
        <p14:creationId xmlns:p14="http://schemas.microsoft.com/office/powerpoint/2010/main" val="375878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Collaborative robots are safer through the use of force-limited motors and sensors that allow a robot to work in collaboration with a human.</a:t>
            </a:r>
          </a:p>
          <a:p>
            <a:pPr marL="171450" indent="-171450">
              <a:buFontTx/>
              <a:buChar char="-"/>
            </a:pPr>
            <a:r>
              <a:rPr lang="en-US" dirty="0"/>
              <a:t>These robots will avoid causing serious harm to a user in case of an error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2</a:t>
            </a:fld>
            <a:endParaRPr lang="en-US"/>
          </a:p>
        </p:txBody>
      </p:sp>
    </p:spTree>
    <p:extLst>
      <p:ext uri="{BB962C8B-B14F-4D97-AF65-F5344CB8AC3E}">
        <p14:creationId xmlns:p14="http://schemas.microsoft.com/office/powerpoint/2010/main" val="1761830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HMI controllers with high-complexity controls are less likely to be invested in using a robot</a:t>
            </a:r>
          </a:p>
          <a:p>
            <a:pPr marL="171450" indent="-171450">
              <a:buFontTx/>
              <a:buChar char="-"/>
            </a:pPr>
            <a:r>
              <a:rPr lang="en-US" dirty="0"/>
              <a:t>The primary target for these systems are systems that are going to be used by users with at least a high-school level of education but no prior experience with a robot</a:t>
            </a:r>
          </a:p>
          <a:p>
            <a:pPr marL="171450" indent="-171450">
              <a:buFontTx/>
              <a:buChar char="-"/>
            </a:pPr>
            <a:r>
              <a:rPr lang="en-US" dirty="0"/>
              <a:t>The more understandable a system is to an inexperienced user, the more likely it is that they will be able to use it  </a:t>
            </a:r>
          </a:p>
        </p:txBody>
      </p:sp>
      <p:sp>
        <p:nvSpPr>
          <p:cNvPr id="4" name="Slide Number Placeholder 3"/>
          <p:cNvSpPr>
            <a:spLocks noGrp="1"/>
          </p:cNvSpPr>
          <p:nvPr>
            <p:ph type="sldNum" sz="quarter" idx="5"/>
          </p:nvPr>
        </p:nvSpPr>
        <p:spPr/>
        <p:txBody>
          <a:bodyPr/>
          <a:lstStyle/>
          <a:p>
            <a:fld id="{E54F56FC-2B15-48B4-B843-CB58F9834BCD}" type="slidenum">
              <a:rPr lang="en-US" smtClean="0"/>
              <a:t>3</a:t>
            </a:fld>
            <a:endParaRPr lang="en-US"/>
          </a:p>
        </p:txBody>
      </p:sp>
    </p:spTree>
    <p:extLst>
      <p:ext uri="{BB962C8B-B14F-4D97-AF65-F5344CB8AC3E}">
        <p14:creationId xmlns:p14="http://schemas.microsoft.com/office/powerpoint/2010/main" val="404702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showcasing a controller for a modern industrial robot.</a:t>
            </a:r>
          </a:p>
        </p:txBody>
      </p:sp>
      <p:sp>
        <p:nvSpPr>
          <p:cNvPr id="4" name="Slide Number Placeholder 3"/>
          <p:cNvSpPr>
            <a:spLocks noGrp="1"/>
          </p:cNvSpPr>
          <p:nvPr>
            <p:ph type="sldNum" sz="quarter" idx="5"/>
          </p:nvPr>
        </p:nvSpPr>
        <p:spPr/>
        <p:txBody>
          <a:bodyPr/>
          <a:lstStyle/>
          <a:p>
            <a:fld id="{E54F56FC-2B15-48B4-B843-CB58F9834BCD}" type="slidenum">
              <a:rPr lang="en-US" smtClean="0"/>
              <a:t>4</a:t>
            </a:fld>
            <a:endParaRPr lang="en-US"/>
          </a:p>
        </p:txBody>
      </p:sp>
    </p:spTree>
    <p:extLst>
      <p:ext uri="{BB962C8B-B14F-4D97-AF65-F5344CB8AC3E}">
        <p14:creationId xmlns:p14="http://schemas.microsoft.com/office/powerpoint/2010/main" val="340452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goal of this project was to be able to re-create industrial controllers with the features they contain and be able to track the user’s actions as they use it</a:t>
            </a:r>
          </a:p>
          <a:p>
            <a:endParaRPr lang="en-US" dirty="0"/>
          </a:p>
          <a:p>
            <a:r>
              <a:rPr lang="en-US" dirty="0"/>
              <a:t>Quantification of the project is done through measuring the user’s intent as they are using the user interface.</a:t>
            </a:r>
          </a:p>
        </p:txBody>
      </p:sp>
      <p:sp>
        <p:nvSpPr>
          <p:cNvPr id="4" name="Slide Number Placeholder 3"/>
          <p:cNvSpPr>
            <a:spLocks noGrp="1"/>
          </p:cNvSpPr>
          <p:nvPr>
            <p:ph type="sldNum" sz="quarter" idx="5"/>
          </p:nvPr>
        </p:nvSpPr>
        <p:spPr/>
        <p:txBody>
          <a:bodyPr/>
          <a:lstStyle/>
          <a:p>
            <a:fld id="{E54F56FC-2B15-48B4-B843-CB58F9834BCD}" type="slidenum">
              <a:rPr lang="en-US" smtClean="0"/>
              <a:t>5</a:t>
            </a:fld>
            <a:endParaRPr lang="en-US"/>
          </a:p>
        </p:txBody>
      </p:sp>
    </p:spTree>
    <p:extLst>
      <p:ext uri="{BB962C8B-B14F-4D97-AF65-F5344CB8AC3E}">
        <p14:creationId xmlns:p14="http://schemas.microsoft.com/office/powerpoint/2010/main" val="233357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determine good quantitative metrics for HMI, different types of interfaces should be designed. These interfaces should allow the user to experience different features of the interaction or task.</a:t>
            </a:r>
          </a:p>
          <a:p>
            <a:endParaRPr lang="en-US" dirty="0"/>
          </a:p>
          <a:p>
            <a:r>
              <a:rPr lang="en-US" dirty="0"/>
              <a:t>Researchers can determine what features of control, feedback, and overall layout would work most effectively for users using the interface by experimenting with different layouts and measuring for one of the following metrics</a:t>
            </a:r>
          </a:p>
          <a:p>
            <a:pPr lvl="1"/>
            <a:r>
              <a:rPr lang="en-US" dirty="0"/>
              <a:t>Effectiveness</a:t>
            </a:r>
          </a:p>
          <a:p>
            <a:pPr lvl="1"/>
            <a:r>
              <a:rPr lang="en-US" dirty="0"/>
              <a:t>Efficiency</a:t>
            </a:r>
          </a:p>
          <a:p>
            <a:pPr lvl="1"/>
            <a:r>
              <a:rPr lang="en-US" dirty="0"/>
              <a:t>Reaction time</a:t>
            </a:r>
          </a:p>
          <a:p>
            <a:pPr lvl="1"/>
            <a:r>
              <a:rPr lang="en-US" dirty="0"/>
              <a:t>Precision of control		</a:t>
            </a:r>
          </a:p>
          <a:p>
            <a:r>
              <a:rPr lang="en-US" dirty="0"/>
              <a:t>Researchers can test for these metrics by presenting a user interface to a novice or people with no prior experience to an interface with a robot and determine its ease through the reaction the user has. </a:t>
            </a:r>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6</a:t>
            </a:fld>
            <a:endParaRPr lang="en-US"/>
          </a:p>
        </p:txBody>
      </p:sp>
    </p:spTree>
    <p:extLst>
      <p:ext uri="{BB962C8B-B14F-4D97-AF65-F5344CB8AC3E}">
        <p14:creationId xmlns:p14="http://schemas.microsoft.com/office/powerpoint/2010/main" val="1588672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Collaborative Robotics Programming Interface (CRPI) allows the computer to relay commands from the tablet to the robot arm</a:t>
            </a:r>
          </a:p>
          <a:p>
            <a:r>
              <a:rPr lang="en-US" sz="1200" dirty="0"/>
              <a:t>Unity instance calculates the position of items and determines what robot is the user looking at</a:t>
            </a:r>
          </a:p>
          <a:p>
            <a:endParaRPr lang="en-US" dirty="0"/>
          </a:p>
        </p:txBody>
      </p:sp>
      <p:sp>
        <p:nvSpPr>
          <p:cNvPr id="4" name="Slide Number Placeholder 3"/>
          <p:cNvSpPr>
            <a:spLocks noGrp="1"/>
          </p:cNvSpPr>
          <p:nvPr>
            <p:ph type="sldNum" sz="quarter" idx="5"/>
          </p:nvPr>
        </p:nvSpPr>
        <p:spPr/>
        <p:txBody>
          <a:bodyPr/>
          <a:lstStyle/>
          <a:p>
            <a:fld id="{E54F56FC-2B15-48B4-B843-CB58F9834BCD}" type="slidenum">
              <a:rPr lang="en-US" smtClean="0"/>
              <a:t>8</a:t>
            </a:fld>
            <a:endParaRPr lang="en-US"/>
          </a:p>
        </p:txBody>
      </p:sp>
    </p:spTree>
    <p:extLst>
      <p:ext uri="{BB962C8B-B14F-4D97-AF65-F5344CB8AC3E}">
        <p14:creationId xmlns:p14="http://schemas.microsoft.com/office/powerpoint/2010/main" val="2398717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two different interfaces created using this tool, the first one is highly confusing and convoluted while the second interface provides a more clear and concise experience. </a:t>
            </a:r>
          </a:p>
        </p:txBody>
      </p:sp>
      <p:sp>
        <p:nvSpPr>
          <p:cNvPr id="4" name="Slide Number Placeholder 3"/>
          <p:cNvSpPr>
            <a:spLocks noGrp="1"/>
          </p:cNvSpPr>
          <p:nvPr>
            <p:ph type="sldNum" sz="quarter" idx="5"/>
          </p:nvPr>
        </p:nvSpPr>
        <p:spPr/>
        <p:txBody>
          <a:bodyPr/>
          <a:lstStyle/>
          <a:p>
            <a:fld id="{E54F56FC-2B15-48B4-B843-CB58F9834BCD}" type="slidenum">
              <a:rPr lang="en-US" smtClean="0"/>
              <a:t>9</a:t>
            </a:fld>
            <a:endParaRPr lang="en-US"/>
          </a:p>
        </p:txBody>
      </p:sp>
    </p:spTree>
    <p:extLst>
      <p:ext uri="{BB962C8B-B14F-4D97-AF65-F5344CB8AC3E}">
        <p14:creationId xmlns:p14="http://schemas.microsoft.com/office/powerpoint/2010/main" val="19615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the user interface is actively being utilized to control the robot </a:t>
            </a:r>
          </a:p>
          <a:p>
            <a:endParaRPr lang="en-US" dirty="0"/>
          </a:p>
          <a:p>
            <a:r>
              <a:rPr lang="en-US" dirty="0"/>
              <a:t>The robot interface is being shown with the user pressing different buttons to achieve different control schemes to place the green blocks over the stacking points </a:t>
            </a:r>
          </a:p>
        </p:txBody>
      </p:sp>
      <p:sp>
        <p:nvSpPr>
          <p:cNvPr id="4" name="Slide Number Placeholder 3"/>
          <p:cNvSpPr>
            <a:spLocks noGrp="1"/>
          </p:cNvSpPr>
          <p:nvPr>
            <p:ph type="sldNum" sz="quarter" idx="5"/>
          </p:nvPr>
        </p:nvSpPr>
        <p:spPr/>
        <p:txBody>
          <a:bodyPr/>
          <a:lstStyle/>
          <a:p>
            <a:fld id="{E54F56FC-2B15-48B4-B843-CB58F9834BCD}" type="slidenum">
              <a:rPr lang="en-US" smtClean="0"/>
              <a:t>10</a:t>
            </a:fld>
            <a:endParaRPr lang="en-US"/>
          </a:p>
        </p:txBody>
      </p:sp>
    </p:spTree>
    <p:extLst>
      <p:ext uri="{BB962C8B-B14F-4D97-AF65-F5344CB8AC3E}">
        <p14:creationId xmlns:p14="http://schemas.microsoft.com/office/powerpoint/2010/main" val="2703787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F8A6F0-D26C-4B19-9A17-40C11A0EDF7C}" type="datetime1">
              <a:rPr lang="en-US" smtClean="0"/>
              <a:t>8/2/2019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9D8E-F242-4203-8EE6-688EA94AC14C}"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4C301-B5B6-46F7-9B32-04453837B3DB}"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E4506-ACB1-4965-BEAE-59E77912390F}"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4FC7FCA-5CE9-46FC-BA71-B3F9F9253528}" type="datetime1">
              <a:rPr lang="en-US" smtClean="0"/>
              <a:t>8/2/2019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2FE64-ABC3-4CA6-B131-DD31A83F6BC5}" type="datetime1">
              <a:rPr lang="en-US" smtClean="0"/>
              <a:t>8/2/2019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6F1BE-4726-4202-80AA-15A326510794}" type="datetime1">
              <a:rPr lang="en-US" smtClean="0"/>
              <a:t>8/2/2019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E9869-FA3F-4A7E-9363-F73B6A02ED6C}" type="datetime1">
              <a:rPr lang="en-US" smtClean="0"/>
              <a:t>8/2/2019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9C21-28DC-4B2C-95EE-C70D46F9B1EA}" type="datetime1">
              <a:rPr lang="en-US" smtClean="0"/>
              <a:t>8/2/2019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D7426B-7980-4225-B0EC-294F4CCADDC3}" type="datetime1">
              <a:rPr lang="en-US" smtClean="0"/>
              <a:t>8/2/2019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542495-1D88-457C-A7CE-F29CDFC4BCBD}" type="datetime1">
              <a:rPr lang="en-US" smtClean="0"/>
              <a:t>8/2/2019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3EB495-F757-45D6-82C3-F3E34A9D045B}" type="datetime1">
              <a:rPr lang="en-US" smtClean="0"/>
              <a:t>8/2/2019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vercodedStack/ANDROID_UNITY_UI-Summer-2019-NIST/tree/Android-Branch" TargetMode="External"/><Relationship Id="rId2" Type="http://schemas.openxmlformats.org/officeDocument/2006/relationships/hyperlink" Target="https://github.com/usnistgov/CRPI" TargetMode="External"/><Relationship Id="rId1" Type="http://schemas.openxmlformats.org/officeDocument/2006/relationships/slideLayout" Target="../slideLayouts/slideLayout3.xml"/><Relationship Id="rId6" Type="http://schemas.openxmlformats.org/officeDocument/2006/relationships/hyperlink" Target="https://github.com/OvercodedStack/CRPI-UI-DOCUMENTATION-Summer-of-2019" TargetMode="External"/><Relationship Id="rId5" Type="http://schemas.openxmlformats.org/officeDocument/2006/relationships/hyperlink" Target="https://github.com/OvercodedStack/CRPI_MIDDLEWARE_INTEGRATION-Summer-of-2019-NIST" TargetMode="External"/><Relationship Id="rId4" Type="http://schemas.openxmlformats.org/officeDocument/2006/relationships/hyperlink" Target="https://github.com/OvercodedStack/MOTION_CAPTURE_UNITY-Summer-of-2019-NIS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5AD1-0759-4D18-A063-6C35FC889F22}"/>
              </a:ext>
            </a:extLst>
          </p:cNvPr>
          <p:cNvSpPr>
            <a:spLocks noGrp="1"/>
          </p:cNvSpPr>
          <p:nvPr>
            <p:ph type="ctrTitle"/>
          </p:nvPr>
        </p:nvSpPr>
        <p:spPr>
          <a:xfrm>
            <a:off x="1378258" y="4797667"/>
            <a:ext cx="8361229" cy="841848"/>
          </a:xfrm>
        </p:spPr>
        <p:txBody>
          <a:bodyPr/>
          <a:lstStyle/>
          <a:p>
            <a:pPr algn="l"/>
            <a:r>
              <a:rPr lang="en-US" sz="2800" dirty="0"/>
              <a:t>Adaptive Metrics and Performance Analysis Tool for Human-Robot Interaction</a:t>
            </a:r>
          </a:p>
        </p:txBody>
      </p:sp>
      <p:sp>
        <p:nvSpPr>
          <p:cNvPr id="3" name="Subtitle 2">
            <a:extLst>
              <a:ext uri="{FF2B5EF4-FFF2-40B4-BE49-F238E27FC236}">
                <a16:creationId xmlns:a16="http://schemas.microsoft.com/office/drawing/2014/main" id="{5B1A3A52-78E1-48FA-AD78-E4B8F9F798EF}"/>
              </a:ext>
            </a:extLst>
          </p:cNvPr>
          <p:cNvSpPr>
            <a:spLocks noGrp="1"/>
          </p:cNvSpPr>
          <p:nvPr>
            <p:ph type="subTitle" idx="1"/>
          </p:nvPr>
        </p:nvSpPr>
        <p:spPr>
          <a:xfrm>
            <a:off x="1378258" y="5572840"/>
            <a:ext cx="6831673" cy="711417"/>
          </a:xfrm>
        </p:spPr>
        <p:txBody>
          <a:bodyPr>
            <a:normAutofit/>
          </a:bodyPr>
          <a:lstStyle/>
          <a:p>
            <a:pPr algn="l"/>
            <a:r>
              <a:rPr lang="en-US" sz="1800" dirty="0"/>
              <a:t>Author: Esteban Segarra Martinez; </a:t>
            </a:r>
          </a:p>
          <a:p>
            <a:pPr algn="l"/>
            <a:r>
              <a:rPr lang="en-US" sz="1800" dirty="0"/>
              <a:t>Mentors: Shelly Bagchi, Dr. Jeremy Marvel, Megan Zimmerman</a:t>
            </a:r>
          </a:p>
        </p:txBody>
      </p:sp>
      <p:pic>
        <p:nvPicPr>
          <p:cNvPr id="7" name="Picture 6">
            <a:extLst>
              <a:ext uri="{FF2B5EF4-FFF2-40B4-BE49-F238E27FC236}">
                <a16:creationId xmlns:a16="http://schemas.microsoft.com/office/drawing/2014/main" id="{3406FCF6-34F0-4091-AB77-96239AE49CBD}"/>
              </a:ext>
            </a:extLst>
          </p:cNvPr>
          <p:cNvPicPr>
            <a:picLocks noChangeAspect="1"/>
          </p:cNvPicPr>
          <p:nvPr/>
        </p:nvPicPr>
        <p:blipFill rotWithShape="1">
          <a:blip r:embed="rId3"/>
          <a:srcRect r="18750" b="18832"/>
          <a:stretch/>
        </p:blipFill>
        <p:spPr>
          <a:xfrm>
            <a:off x="3163133" y="1285160"/>
            <a:ext cx="5933242" cy="3334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746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Video Demonstration</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6" name="TextBox 5">
            <a:extLst>
              <a:ext uri="{FF2B5EF4-FFF2-40B4-BE49-F238E27FC236}">
                <a16:creationId xmlns:a16="http://schemas.microsoft.com/office/drawing/2014/main" id="{EC15F324-FA6B-48AD-914F-E30DF24E12DA}"/>
              </a:ext>
            </a:extLst>
          </p:cNvPr>
          <p:cNvSpPr txBox="1"/>
          <p:nvPr/>
        </p:nvSpPr>
        <p:spPr>
          <a:xfrm>
            <a:off x="2310626" y="5648980"/>
            <a:ext cx="1781175" cy="523220"/>
          </a:xfrm>
          <a:prstGeom prst="rect">
            <a:avLst/>
          </a:prstGeom>
          <a:noFill/>
        </p:spPr>
        <p:txBody>
          <a:bodyPr wrap="square" rtlCol="0">
            <a:spAutoFit/>
          </a:bodyPr>
          <a:lstStyle/>
          <a:p>
            <a:r>
              <a:rPr lang="en-US" sz="2800" dirty="0">
                <a:solidFill>
                  <a:schemeClr val="bg1"/>
                </a:solidFill>
              </a:rPr>
              <a:t>x8 Speed</a:t>
            </a:r>
          </a:p>
        </p:txBody>
      </p:sp>
      <p:sp>
        <p:nvSpPr>
          <p:cNvPr id="8" name="Content Placeholder 7">
            <a:extLst>
              <a:ext uri="{FF2B5EF4-FFF2-40B4-BE49-F238E27FC236}">
                <a16:creationId xmlns:a16="http://schemas.microsoft.com/office/drawing/2014/main" id="{989AEDDD-6392-4E0C-8028-4825D6282B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3856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Results</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660886"/>
            <a:ext cx="4600575" cy="3397488"/>
          </a:xfrm>
        </p:spPr>
        <p:txBody>
          <a:bodyPr>
            <a:normAutofit/>
          </a:bodyPr>
          <a:lstStyle/>
          <a:p>
            <a:r>
              <a:rPr lang="en-US" sz="2400" dirty="0"/>
              <a:t>Unity records motions perceived from the tablet such as the position of the touch and which buttons are being pressed</a:t>
            </a:r>
          </a:p>
          <a:p>
            <a:r>
              <a:rPr lang="en-US" sz="2400" dirty="0"/>
              <a:t>The layout can be changed around as desired with different tasks being applied</a:t>
            </a:r>
          </a:p>
          <a:p>
            <a:pPr marL="0" indent="0">
              <a:buNone/>
            </a:pPr>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8" name="Picture 7">
            <a:extLst>
              <a:ext uri="{FF2B5EF4-FFF2-40B4-BE49-F238E27FC236}">
                <a16:creationId xmlns:a16="http://schemas.microsoft.com/office/drawing/2014/main" id="{7FB87562-C92C-41B3-BAF0-8DE6E1581CBB}"/>
              </a:ext>
            </a:extLst>
          </p:cNvPr>
          <p:cNvPicPr>
            <a:picLocks noChangeAspect="1"/>
          </p:cNvPicPr>
          <p:nvPr/>
        </p:nvPicPr>
        <p:blipFill>
          <a:blip r:embed="rId3"/>
          <a:stretch>
            <a:fillRect/>
          </a:stretch>
        </p:blipFill>
        <p:spPr>
          <a:xfrm>
            <a:off x="6096000" y="1660886"/>
            <a:ext cx="5572711" cy="3569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44E16AA-E511-494D-B052-C38FF0F2F285}"/>
              </a:ext>
            </a:extLst>
          </p:cNvPr>
          <p:cNvSpPr txBox="1"/>
          <p:nvPr/>
        </p:nvSpPr>
        <p:spPr>
          <a:xfrm>
            <a:off x="6455040" y="5337484"/>
            <a:ext cx="4854630" cy="338554"/>
          </a:xfrm>
          <a:prstGeom prst="rect">
            <a:avLst/>
          </a:prstGeom>
          <a:noFill/>
        </p:spPr>
        <p:txBody>
          <a:bodyPr wrap="square" rtlCol="0">
            <a:spAutoFit/>
          </a:bodyPr>
          <a:lstStyle/>
          <a:p>
            <a:pPr algn="ctr"/>
            <a:r>
              <a:rPr lang="en-US" sz="1600" dirty="0"/>
              <a:t>Figure 12 – Touchscreen heatmap from user</a:t>
            </a:r>
          </a:p>
        </p:txBody>
      </p:sp>
    </p:spTree>
    <p:extLst>
      <p:ext uri="{BB962C8B-B14F-4D97-AF65-F5344CB8AC3E}">
        <p14:creationId xmlns:p14="http://schemas.microsoft.com/office/powerpoint/2010/main" val="3709762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1" name="TextBox 10">
            <a:extLst>
              <a:ext uri="{FF2B5EF4-FFF2-40B4-BE49-F238E27FC236}">
                <a16:creationId xmlns:a16="http://schemas.microsoft.com/office/drawing/2014/main" id="{5B426629-7859-4539-BA48-29996C08A591}"/>
              </a:ext>
            </a:extLst>
          </p:cNvPr>
          <p:cNvSpPr txBox="1"/>
          <p:nvPr/>
        </p:nvSpPr>
        <p:spPr>
          <a:xfrm>
            <a:off x="3525962" y="6004689"/>
            <a:ext cx="5806821" cy="338554"/>
          </a:xfrm>
          <a:prstGeom prst="rect">
            <a:avLst/>
          </a:prstGeom>
          <a:noFill/>
        </p:spPr>
        <p:txBody>
          <a:bodyPr wrap="square" rtlCol="0">
            <a:spAutoFit/>
          </a:bodyPr>
          <a:lstStyle/>
          <a:p>
            <a:pPr algn="ctr"/>
            <a:r>
              <a:rPr lang="en-US" sz="1600" dirty="0"/>
              <a:t>Figure 16 –  Touchscreen activity from user in a trial</a:t>
            </a:r>
          </a:p>
        </p:txBody>
      </p:sp>
      <p:pic>
        <p:nvPicPr>
          <p:cNvPr id="20" name="Content Placeholder 19">
            <a:extLst>
              <a:ext uri="{FF2B5EF4-FFF2-40B4-BE49-F238E27FC236}">
                <a16:creationId xmlns:a16="http://schemas.microsoft.com/office/drawing/2014/main" id="{66AF332C-B12A-4493-8FF9-07F627F4D9B9}"/>
              </a:ext>
            </a:extLst>
          </p:cNvPr>
          <p:cNvPicPr>
            <a:picLocks noGrp="1" noChangeAspect="1"/>
          </p:cNvPicPr>
          <p:nvPr>
            <p:ph idx="1"/>
          </p:nvPr>
        </p:nvPicPr>
        <p:blipFill>
          <a:blip r:embed="rId3"/>
          <a:stretch>
            <a:fillRect/>
          </a:stretch>
        </p:blipFill>
        <p:spPr>
          <a:xfrm>
            <a:off x="2687406" y="367023"/>
            <a:ext cx="7483932" cy="5492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8929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AF736147-21E7-40A8-B312-D27B8ADF9FE3}"/>
              </a:ext>
            </a:extLst>
          </p:cNvPr>
          <p:cNvPicPr>
            <a:picLocks noGrp="1" noChangeAspect="1"/>
          </p:cNvPicPr>
          <p:nvPr>
            <p:ph idx="1"/>
          </p:nvPr>
        </p:nvPicPr>
        <p:blipFill>
          <a:blip r:embed="rId2"/>
          <a:stretch>
            <a:fillRect/>
          </a:stretch>
        </p:blipFill>
        <p:spPr>
          <a:xfrm>
            <a:off x="1838325" y="558423"/>
            <a:ext cx="8334642" cy="50541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9C837BE1-2C90-4C18-BD1B-14CBD3138A16}"/>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9" name="TextBox 8">
            <a:extLst>
              <a:ext uri="{FF2B5EF4-FFF2-40B4-BE49-F238E27FC236}">
                <a16:creationId xmlns:a16="http://schemas.microsoft.com/office/drawing/2014/main" id="{E4B648AA-2F24-4018-8083-44BD236A39D8}"/>
              </a:ext>
            </a:extLst>
          </p:cNvPr>
          <p:cNvSpPr txBox="1"/>
          <p:nvPr/>
        </p:nvSpPr>
        <p:spPr>
          <a:xfrm>
            <a:off x="3268789" y="5748576"/>
            <a:ext cx="5806821" cy="584775"/>
          </a:xfrm>
          <a:prstGeom prst="rect">
            <a:avLst/>
          </a:prstGeom>
          <a:noFill/>
        </p:spPr>
        <p:txBody>
          <a:bodyPr wrap="square" rtlCol="0">
            <a:spAutoFit/>
          </a:bodyPr>
          <a:lstStyle/>
          <a:p>
            <a:pPr algn="ctr"/>
            <a:r>
              <a:rPr lang="en-US" sz="1600" dirty="0"/>
              <a:t>Figure 17 – 3D map of end-effector movement as used by the user during a trial.</a:t>
            </a:r>
          </a:p>
        </p:txBody>
      </p:sp>
      <p:sp>
        <p:nvSpPr>
          <p:cNvPr id="5" name="TextBox 4">
            <a:extLst>
              <a:ext uri="{FF2B5EF4-FFF2-40B4-BE49-F238E27FC236}">
                <a16:creationId xmlns:a16="http://schemas.microsoft.com/office/drawing/2014/main" id="{520014BE-A9EA-44FD-8A6A-55C984816E55}"/>
              </a:ext>
            </a:extLst>
          </p:cNvPr>
          <p:cNvSpPr txBox="1"/>
          <p:nvPr/>
        </p:nvSpPr>
        <p:spPr>
          <a:xfrm>
            <a:off x="6172199" y="2716142"/>
            <a:ext cx="662041" cy="369332"/>
          </a:xfrm>
          <a:prstGeom prst="rect">
            <a:avLst/>
          </a:prstGeom>
          <a:noFill/>
        </p:spPr>
        <p:txBody>
          <a:bodyPr wrap="none" rtlCol="0">
            <a:spAutoFit/>
          </a:bodyPr>
          <a:lstStyle/>
          <a:p>
            <a:r>
              <a:rPr lang="en-US" b="1" dirty="0"/>
              <a:t>Start</a:t>
            </a:r>
          </a:p>
        </p:txBody>
      </p:sp>
      <p:sp>
        <p:nvSpPr>
          <p:cNvPr id="10" name="TextBox 9">
            <a:extLst>
              <a:ext uri="{FF2B5EF4-FFF2-40B4-BE49-F238E27FC236}">
                <a16:creationId xmlns:a16="http://schemas.microsoft.com/office/drawing/2014/main" id="{355599D4-2EC3-4226-854F-FBD3B9F72C0A}"/>
              </a:ext>
            </a:extLst>
          </p:cNvPr>
          <p:cNvSpPr txBox="1"/>
          <p:nvPr/>
        </p:nvSpPr>
        <p:spPr>
          <a:xfrm>
            <a:off x="4302683" y="2092568"/>
            <a:ext cx="561372" cy="369332"/>
          </a:xfrm>
          <a:prstGeom prst="rect">
            <a:avLst/>
          </a:prstGeom>
          <a:noFill/>
        </p:spPr>
        <p:txBody>
          <a:bodyPr wrap="none" rtlCol="0">
            <a:spAutoFit/>
          </a:bodyPr>
          <a:lstStyle/>
          <a:p>
            <a:r>
              <a:rPr lang="en-US" b="1" dirty="0"/>
              <a:t>End</a:t>
            </a:r>
          </a:p>
        </p:txBody>
      </p:sp>
    </p:spTree>
    <p:extLst>
      <p:ext uri="{BB962C8B-B14F-4D97-AF65-F5344CB8AC3E}">
        <p14:creationId xmlns:p14="http://schemas.microsoft.com/office/powerpoint/2010/main" val="163223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4495800" cy="4113414"/>
          </a:xfrm>
        </p:spPr>
        <p:txBody>
          <a:bodyPr>
            <a:noAutofit/>
          </a:bodyPr>
          <a:lstStyle/>
          <a:p>
            <a:r>
              <a:rPr lang="en-US" sz="2400" dirty="0"/>
              <a:t>Human trials of currently developed HMI to compare performance </a:t>
            </a:r>
          </a:p>
          <a:p>
            <a:r>
              <a:rPr lang="en-US" sz="2400" dirty="0"/>
              <a:t>The studies will of state-of-the art technologies such as virtual reality, augmented reality, or wearable technologies</a:t>
            </a:r>
          </a:p>
          <a:p>
            <a:r>
              <a:rPr lang="en-US" sz="2400" dirty="0"/>
              <a:t>This project will be part of the user studies as well</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14</a:t>
            </a:fld>
            <a:endParaRPr lang="en-US" dirty="0"/>
          </a:p>
        </p:txBody>
      </p:sp>
      <p:sp>
        <p:nvSpPr>
          <p:cNvPr id="8" name="TextBox 7">
            <a:extLst>
              <a:ext uri="{FF2B5EF4-FFF2-40B4-BE49-F238E27FC236}">
                <a16:creationId xmlns:a16="http://schemas.microsoft.com/office/drawing/2014/main" id="{1209D5E5-AA5C-401B-AF15-51BB825B32B3}"/>
              </a:ext>
            </a:extLst>
          </p:cNvPr>
          <p:cNvSpPr txBox="1"/>
          <p:nvPr/>
        </p:nvSpPr>
        <p:spPr>
          <a:xfrm>
            <a:off x="6900841" y="5311755"/>
            <a:ext cx="3724318" cy="830997"/>
          </a:xfrm>
          <a:prstGeom prst="rect">
            <a:avLst/>
          </a:prstGeom>
          <a:noFill/>
        </p:spPr>
        <p:txBody>
          <a:bodyPr wrap="square" rtlCol="0">
            <a:spAutoFit/>
          </a:bodyPr>
          <a:lstStyle/>
          <a:p>
            <a:pPr algn="ctr"/>
            <a:r>
              <a:rPr lang="en-US" sz="1600" dirty="0"/>
              <a:t>Figure 18 – Examples of future testing equipment including virtual reality and wearable technology</a:t>
            </a:r>
          </a:p>
        </p:txBody>
      </p:sp>
      <p:pic>
        <p:nvPicPr>
          <p:cNvPr id="9" name="Picture 8">
            <a:extLst>
              <a:ext uri="{FF2B5EF4-FFF2-40B4-BE49-F238E27FC236}">
                <a16:creationId xmlns:a16="http://schemas.microsoft.com/office/drawing/2014/main" id="{8BAC1E01-20E6-402A-A05E-8F682697417D}"/>
              </a:ext>
            </a:extLst>
          </p:cNvPr>
          <p:cNvPicPr>
            <a:picLocks noChangeAspect="1"/>
          </p:cNvPicPr>
          <p:nvPr/>
        </p:nvPicPr>
        <p:blipFill>
          <a:blip r:embed="rId2"/>
          <a:stretch>
            <a:fillRect/>
          </a:stretch>
        </p:blipFill>
        <p:spPr>
          <a:xfrm>
            <a:off x="6513895" y="1875520"/>
            <a:ext cx="4458905" cy="33441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984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AA25-5ADD-4D95-9E67-38D5D06051D1}"/>
              </a:ext>
            </a:extLst>
          </p:cNvPr>
          <p:cNvSpPr>
            <a:spLocks noGrp="1"/>
          </p:cNvSpPr>
          <p:nvPr>
            <p:ph type="title"/>
          </p:nvPr>
        </p:nvSpPr>
        <p:spPr>
          <a:xfrm>
            <a:off x="765025" y="665018"/>
            <a:ext cx="9612971" cy="1014153"/>
          </a:xfrm>
        </p:spPr>
        <p:txBody>
          <a:bodyPr>
            <a:normAutofit fontScale="90000"/>
          </a:bodyPr>
          <a:lstStyle/>
          <a:p>
            <a:pPr algn="l"/>
            <a:r>
              <a:rPr lang="en-US" dirty="0"/>
              <a:t>Questions?</a:t>
            </a:r>
          </a:p>
        </p:txBody>
      </p:sp>
      <p:sp>
        <p:nvSpPr>
          <p:cNvPr id="3" name="Text Placeholder 2">
            <a:extLst>
              <a:ext uri="{FF2B5EF4-FFF2-40B4-BE49-F238E27FC236}">
                <a16:creationId xmlns:a16="http://schemas.microsoft.com/office/drawing/2014/main" id="{E3775967-D84F-4237-A6D9-CF604008906F}"/>
              </a:ext>
            </a:extLst>
          </p:cNvPr>
          <p:cNvSpPr>
            <a:spLocks noGrp="1"/>
          </p:cNvSpPr>
          <p:nvPr>
            <p:ph type="body" idx="1"/>
          </p:nvPr>
        </p:nvSpPr>
        <p:spPr>
          <a:xfrm>
            <a:off x="3476847" y="2169621"/>
            <a:ext cx="7527851" cy="3555477"/>
          </a:xfrm>
        </p:spPr>
        <p:txBody>
          <a:bodyPr>
            <a:normAutofit/>
          </a:bodyPr>
          <a:lstStyle/>
          <a:p>
            <a:pPr algn="l"/>
            <a:r>
              <a:rPr lang="en-US" dirty="0"/>
              <a:t>Project Files are available on GitHub</a:t>
            </a:r>
          </a:p>
          <a:p>
            <a:pPr algn="l"/>
            <a:r>
              <a:rPr lang="en-US" sz="1800" dirty="0">
                <a:solidFill>
                  <a:schemeClr val="tx2">
                    <a:lumMod val="75000"/>
                  </a:schemeClr>
                </a:solidFill>
                <a:hlinkClick r:id="rId2">
                  <a:extLst>
                    <a:ext uri="{A12FA001-AC4F-418D-AE19-62706E023703}">
                      <ahyp:hlinkClr xmlns:ahyp="http://schemas.microsoft.com/office/drawing/2018/hyperlinkcolor" val="tx"/>
                    </a:ext>
                  </a:extLst>
                </a:hlinkClick>
              </a:rPr>
              <a:t>https://github.com/usnistgov/CRPI</a:t>
            </a:r>
            <a:endParaRPr lang="en-US" sz="1800" dirty="0">
              <a:solidFill>
                <a:schemeClr val="tx2">
                  <a:lumMod val="75000"/>
                </a:schemeClr>
              </a:solidFill>
            </a:endParaRPr>
          </a:p>
          <a:p>
            <a:pPr algn="l"/>
            <a:r>
              <a:rPr lang="en-US" sz="1800" u="sng" dirty="0">
                <a:solidFill>
                  <a:schemeClr val="tx2">
                    <a:lumMod val="75000"/>
                  </a:schemeClr>
                </a:solidFill>
                <a:hlinkClick r:id="rId3">
                  <a:extLst>
                    <a:ext uri="{A12FA001-AC4F-418D-AE19-62706E023703}">
                      <ahyp:hlinkClr xmlns:ahyp="http://schemas.microsoft.com/office/drawing/2018/hyperlinkcolor" val="tx"/>
                    </a:ext>
                  </a:extLst>
                </a:hlinkClick>
              </a:rPr>
              <a:t>https://github.com/OvercodedStack/ANDROID_UNITY_UI-Summer-2019-NIST/tree/Android-Branch</a:t>
            </a:r>
            <a:endParaRPr lang="en-US" sz="1800" dirty="0">
              <a:solidFill>
                <a:schemeClr val="tx2">
                  <a:lumMod val="75000"/>
                </a:schemeClr>
              </a:solidFill>
            </a:endParaRPr>
          </a:p>
          <a:p>
            <a:pPr algn="l"/>
            <a:r>
              <a:rPr lang="en-US" sz="1800" u="sng" dirty="0">
                <a:solidFill>
                  <a:schemeClr val="tx2">
                    <a:lumMod val="75000"/>
                  </a:schemeClr>
                </a:solidFill>
                <a:hlinkClick r:id="rId4">
                  <a:extLst>
                    <a:ext uri="{A12FA001-AC4F-418D-AE19-62706E023703}">
                      <ahyp:hlinkClr xmlns:ahyp="http://schemas.microsoft.com/office/drawing/2018/hyperlinkcolor" val="tx"/>
                    </a:ext>
                  </a:extLst>
                </a:hlinkClick>
              </a:rPr>
              <a:t>https://github.com/OvercodedStack/MOTION_CAPTURE_UNITY-Summer-of-2019-NIST</a:t>
            </a:r>
            <a:endParaRPr lang="en-US" sz="1800" dirty="0">
              <a:solidFill>
                <a:schemeClr val="tx2">
                  <a:lumMod val="75000"/>
                </a:schemeClr>
              </a:solidFill>
            </a:endParaRPr>
          </a:p>
          <a:p>
            <a:pPr algn="l"/>
            <a:r>
              <a:rPr lang="en-US" sz="1800" u="sng" dirty="0">
                <a:solidFill>
                  <a:schemeClr val="tx2">
                    <a:lumMod val="75000"/>
                  </a:schemeClr>
                </a:solidFill>
                <a:hlinkClick r:id="rId5">
                  <a:extLst>
                    <a:ext uri="{A12FA001-AC4F-418D-AE19-62706E023703}">
                      <ahyp:hlinkClr xmlns:ahyp="http://schemas.microsoft.com/office/drawing/2018/hyperlinkcolor" val="tx"/>
                    </a:ext>
                  </a:extLst>
                </a:hlinkClick>
              </a:rPr>
              <a:t>https://github.com/OvercodedStack/CRPI_MIDDLEWARE_INTEGRATION-Summer-of-2019-NIST</a:t>
            </a:r>
            <a:endParaRPr lang="en-US" sz="1800" u="sng" dirty="0">
              <a:solidFill>
                <a:schemeClr val="tx2">
                  <a:lumMod val="75000"/>
                </a:schemeClr>
              </a:solidFill>
            </a:endParaRPr>
          </a:p>
          <a:p>
            <a:pPr algn="l"/>
            <a:r>
              <a:rPr lang="en-US" sz="1800" u="sng" dirty="0">
                <a:solidFill>
                  <a:schemeClr val="tx2">
                    <a:lumMod val="75000"/>
                  </a:schemeClr>
                </a:solidFill>
                <a:hlinkClick r:id="rId6">
                  <a:extLst>
                    <a:ext uri="{A12FA001-AC4F-418D-AE19-62706E023703}">
                      <ahyp:hlinkClr xmlns:ahyp="http://schemas.microsoft.com/office/drawing/2018/hyperlinkcolor" val="tx"/>
                    </a:ext>
                  </a:extLst>
                </a:hlinkClick>
              </a:rPr>
              <a:t>https://github.com/OvercodedStack/CRPI-UI-DOCUMENTATION-Summer-of-2019</a:t>
            </a:r>
            <a:endParaRPr lang="en-US" sz="1800" dirty="0">
              <a:solidFill>
                <a:schemeClr val="tx2">
                  <a:lumMod val="75000"/>
                </a:schemeClr>
              </a:solidFill>
            </a:endParaRPr>
          </a:p>
          <a:p>
            <a:pPr algn="l"/>
            <a:endParaRPr lang="en-US" sz="1300" dirty="0"/>
          </a:p>
          <a:p>
            <a:pPr algn="l"/>
            <a:endParaRPr lang="en-US" sz="1600" dirty="0"/>
          </a:p>
        </p:txBody>
      </p:sp>
      <p:sp>
        <p:nvSpPr>
          <p:cNvPr id="4" name="TextBox 3">
            <a:extLst>
              <a:ext uri="{FF2B5EF4-FFF2-40B4-BE49-F238E27FC236}">
                <a16:creationId xmlns:a16="http://schemas.microsoft.com/office/drawing/2014/main" id="{C14FA34E-D15B-4B8D-8795-BCDD78D8986A}"/>
              </a:ext>
            </a:extLst>
          </p:cNvPr>
          <p:cNvSpPr txBox="1"/>
          <p:nvPr/>
        </p:nvSpPr>
        <p:spPr>
          <a:xfrm>
            <a:off x="765025" y="2169622"/>
            <a:ext cx="3582786" cy="1754326"/>
          </a:xfrm>
          <a:prstGeom prst="rect">
            <a:avLst/>
          </a:prstGeom>
          <a:noFill/>
        </p:spPr>
        <p:txBody>
          <a:bodyPr wrap="square" rtlCol="0">
            <a:spAutoFit/>
          </a:bodyPr>
          <a:lstStyle/>
          <a:p>
            <a:r>
              <a:rPr lang="en-US" dirty="0"/>
              <a:t>Special thanks to:</a:t>
            </a:r>
          </a:p>
          <a:p>
            <a:endParaRPr lang="en-US" dirty="0"/>
          </a:p>
          <a:p>
            <a:r>
              <a:rPr lang="en-US" dirty="0"/>
              <a:t>Jeremy Marvel</a:t>
            </a:r>
          </a:p>
          <a:p>
            <a:r>
              <a:rPr lang="en-US" dirty="0"/>
              <a:t>Shelly Bagchi</a:t>
            </a:r>
          </a:p>
          <a:p>
            <a:r>
              <a:rPr lang="en-US" dirty="0"/>
              <a:t>Megan Zimmerman</a:t>
            </a:r>
          </a:p>
          <a:p>
            <a:endParaRPr lang="en-US" dirty="0"/>
          </a:p>
        </p:txBody>
      </p:sp>
      <p:sp>
        <p:nvSpPr>
          <p:cNvPr id="5" name="Slide Number Placeholder 4">
            <a:extLst>
              <a:ext uri="{FF2B5EF4-FFF2-40B4-BE49-F238E27FC236}">
                <a16:creationId xmlns:a16="http://schemas.microsoft.com/office/drawing/2014/main" id="{730E1518-4BC4-4874-9747-3C7AD4200CAC}"/>
              </a:ext>
            </a:extLst>
          </p:cNvPr>
          <p:cNvSpPr>
            <a:spLocks noGrp="1"/>
          </p:cNvSpPr>
          <p:nvPr>
            <p:ph type="sldNum" sz="quarter" idx="12"/>
          </p:nvPr>
        </p:nvSpPr>
        <p:spPr/>
        <p:txBody>
          <a:bodyPr/>
          <a:lstStyle/>
          <a:p>
            <a:fld id="{69E57DC2-970A-4B3E-BB1C-7A09969E49DF}" type="slidenum">
              <a:rPr lang="en-US" smtClean="0"/>
              <a:pPr/>
              <a:t>15</a:t>
            </a:fld>
            <a:endParaRPr lang="en-US" dirty="0"/>
          </a:p>
        </p:txBody>
      </p:sp>
      <p:sp>
        <p:nvSpPr>
          <p:cNvPr id="6" name="TextBox 5">
            <a:extLst>
              <a:ext uri="{FF2B5EF4-FFF2-40B4-BE49-F238E27FC236}">
                <a16:creationId xmlns:a16="http://schemas.microsoft.com/office/drawing/2014/main" id="{761B2367-5F43-430B-9E22-B9CF2F099CD8}"/>
              </a:ext>
            </a:extLst>
          </p:cNvPr>
          <p:cNvSpPr txBox="1"/>
          <p:nvPr/>
        </p:nvSpPr>
        <p:spPr>
          <a:xfrm>
            <a:off x="765024" y="5725099"/>
            <a:ext cx="7426475" cy="369332"/>
          </a:xfrm>
          <a:prstGeom prst="rect">
            <a:avLst/>
          </a:prstGeom>
          <a:noFill/>
        </p:spPr>
        <p:txBody>
          <a:bodyPr wrap="square" rtlCol="0">
            <a:spAutoFit/>
          </a:bodyPr>
          <a:lstStyle/>
          <a:p>
            <a:r>
              <a:rPr lang="en-US" dirty="0"/>
              <a:t>Thank you for NIST SURF 2019!</a:t>
            </a:r>
          </a:p>
        </p:txBody>
      </p:sp>
    </p:spTree>
    <p:extLst>
      <p:ext uri="{BB962C8B-B14F-4D97-AF65-F5344CB8AC3E}">
        <p14:creationId xmlns:p14="http://schemas.microsoft.com/office/powerpoint/2010/main" val="409567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NIST Disclaimer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16</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Certain commercial equipment, instruments, or materials are identified in this paper to foster understanding. Such identification does not imply recommendation or endorsement by the National Institute of Standards and Technology, nor does it imply that the materials or equipment identified are necessarily the best available for the purpose.</a:t>
            </a:r>
          </a:p>
          <a:p>
            <a:endParaRPr lang="en-US" dirty="0"/>
          </a:p>
          <a:p>
            <a:endParaRPr lang="en-US" dirty="0"/>
          </a:p>
          <a:p>
            <a:pPr lvl="1"/>
            <a:endParaRPr lang="en-US" dirty="0"/>
          </a:p>
        </p:txBody>
      </p:sp>
    </p:spTree>
    <p:extLst>
      <p:ext uri="{BB962C8B-B14F-4D97-AF65-F5344CB8AC3E}">
        <p14:creationId xmlns:p14="http://schemas.microsoft.com/office/powerpoint/2010/main" val="223314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References for Images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17</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a:xfrm>
            <a:off x="1371600" y="2371060"/>
            <a:ext cx="9601200" cy="3912782"/>
          </a:xfrm>
        </p:spPr>
        <p:txBody>
          <a:bodyPr>
            <a:normAutofit/>
          </a:bodyPr>
          <a:lstStyle/>
          <a:p>
            <a:r>
              <a:rPr lang="en-US" dirty="0"/>
              <a:t>Amazon.com for image for Latitude E5570</a:t>
            </a:r>
          </a:p>
          <a:p>
            <a:r>
              <a:rPr lang="en-US" dirty="0"/>
              <a:t>Universal Robotics for UR5 image</a:t>
            </a:r>
          </a:p>
          <a:p>
            <a:endParaRPr lang="en-US" dirty="0"/>
          </a:p>
          <a:p>
            <a:endParaRPr lang="en-US" dirty="0"/>
          </a:p>
          <a:p>
            <a:pPr lvl="1"/>
            <a:endParaRPr lang="en-US" dirty="0"/>
          </a:p>
        </p:txBody>
      </p:sp>
    </p:spTree>
    <p:extLst>
      <p:ext uri="{BB962C8B-B14F-4D97-AF65-F5344CB8AC3E}">
        <p14:creationId xmlns:p14="http://schemas.microsoft.com/office/powerpoint/2010/main" val="98523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Motion Capture 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a:xfrm>
            <a:off x="9472736" y="6453386"/>
            <a:ext cx="1596292" cy="404614"/>
          </a:xfrm>
        </p:spPr>
        <p:txBody>
          <a:bodyPr/>
          <a:lstStyle/>
          <a:p>
            <a:fld id="{69E57DC2-970A-4B3E-BB1C-7A09969E49DF}" type="slidenum">
              <a:rPr lang="en-US" smtClean="0"/>
              <a:t>18</a:t>
            </a:fld>
            <a:endParaRPr lang="en-US" dirty="0"/>
          </a:p>
        </p:txBody>
      </p:sp>
      <p:pic>
        <p:nvPicPr>
          <p:cNvPr id="8" name="Picture 7">
            <a:extLst>
              <a:ext uri="{FF2B5EF4-FFF2-40B4-BE49-F238E27FC236}">
                <a16:creationId xmlns:a16="http://schemas.microsoft.com/office/drawing/2014/main" id="{4887EAB9-DB04-4D93-A118-C54146A1EF71}"/>
              </a:ext>
            </a:extLst>
          </p:cNvPr>
          <p:cNvPicPr>
            <a:picLocks noChangeAspect="1"/>
          </p:cNvPicPr>
          <p:nvPr/>
        </p:nvPicPr>
        <p:blipFill>
          <a:blip r:embed="rId2"/>
          <a:stretch>
            <a:fillRect/>
          </a:stretch>
        </p:blipFill>
        <p:spPr>
          <a:xfrm>
            <a:off x="2564638" y="1461976"/>
            <a:ext cx="7811118" cy="439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D927DD2-7B58-486A-85E6-7306E7CE39CB}"/>
              </a:ext>
            </a:extLst>
          </p:cNvPr>
          <p:cNvSpPr txBox="1"/>
          <p:nvPr/>
        </p:nvSpPr>
        <p:spPr>
          <a:xfrm>
            <a:off x="4042882" y="5980808"/>
            <a:ext cx="4854630" cy="338554"/>
          </a:xfrm>
          <a:prstGeom prst="rect">
            <a:avLst/>
          </a:prstGeom>
          <a:noFill/>
        </p:spPr>
        <p:txBody>
          <a:bodyPr wrap="square" rtlCol="0">
            <a:spAutoFit/>
          </a:bodyPr>
          <a:lstStyle/>
          <a:p>
            <a:pPr algn="ctr"/>
            <a:r>
              <a:rPr lang="en-US" sz="1600" dirty="0"/>
              <a:t>Figure 19 – Motion capture parts</a:t>
            </a:r>
          </a:p>
        </p:txBody>
      </p:sp>
      <p:sp>
        <p:nvSpPr>
          <p:cNvPr id="13" name="Rectangle 12">
            <a:extLst>
              <a:ext uri="{FF2B5EF4-FFF2-40B4-BE49-F238E27FC236}">
                <a16:creationId xmlns:a16="http://schemas.microsoft.com/office/drawing/2014/main" id="{A602F362-EA31-4287-B0EE-A68A4D58B7A3}"/>
              </a:ext>
            </a:extLst>
          </p:cNvPr>
          <p:cNvSpPr/>
          <p:nvPr/>
        </p:nvSpPr>
        <p:spPr>
          <a:xfrm>
            <a:off x="4827181" y="4771509"/>
            <a:ext cx="1594884" cy="10399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7CF03ED-3457-4385-B251-09F2DDE6F263}"/>
              </a:ext>
            </a:extLst>
          </p:cNvPr>
          <p:cNvSpPr/>
          <p:nvPr/>
        </p:nvSpPr>
        <p:spPr>
          <a:xfrm>
            <a:off x="7510129" y="3779066"/>
            <a:ext cx="2643963" cy="1016218"/>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52A6F37-FEDC-46EC-8FCA-5622D05E96F2}"/>
              </a:ext>
            </a:extLst>
          </p:cNvPr>
          <p:cNvSpPr txBox="1"/>
          <p:nvPr/>
        </p:nvSpPr>
        <p:spPr>
          <a:xfrm>
            <a:off x="6360151" y="4771509"/>
            <a:ext cx="2471959" cy="369332"/>
          </a:xfrm>
          <a:prstGeom prst="rect">
            <a:avLst/>
          </a:prstGeom>
          <a:solidFill>
            <a:schemeClr val="accent1">
              <a:lumMod val="40000"/>
              <a:lumOff val="60000"/>
            </a:schemeClr>
          </a:solidFill>
        </p:spPr>
        <p:txBody>
          <a:bodyPr wrap="none" rtlCol="0">
            <a:spAutoFit/>
          </a:bodyPr>
          <a:lstStyle/>
          <a:p>
            <a:r>
              <a:rPr lang="en-US" dirty="0"/>
              <a:t>Motion Capture Objects</a:t>
            </a:r>
          </a:p>
        </p:txBody>
      </p:sp>
      <p:sp>
        <p:nvSpPr>
          <p:cNvPr id="18" name="Rectangle 17">
            <a:extLst>
              <a:ext uri="{FF2B5EF4-FFF2-40B4-BE49-F238E27FC236}">
                <a16:creationId xmlns:a16="http://schemas.microsoft.com/office/drawing/2014/main" id="{193CB2DC-3EAD-4C1D-9873-4BEF8F8F595B}"/>
              </a:ext>
            </a:extLst>
          </p:cNvPr>
          <p:cNvSpPr/>
          <p:nvPr/>
        </p:nvSpPr>
        <p:spPr>
          <a:xfrm>
            <a:off x="2564638" y="1461976"/>
            <a:ext cx="7811118" cy="1153633"/>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D37EFB-178C-45DF-853D-715203ECCDC5}"/>
              </a:ext>
            </a:extLst>
          </p:cNvPr>
          <p:cNvSpPr txBox="1"/>
          <p:nvPr/>
        </p:nvSpPr>
        <p:spPr>
          <a:xfrm>
            <a:off x="7869036" y="2166976"/>
            <a:ext cx="2453557" cy="369332"/>
          </a:xfrm>
          <a:prstGeom prst="rect">
            <a:avLst/>
          </a:prstGeom>
          <a:solidFill>
            <a:srgbClr val="F9DAAB"/>
          </a:solidFill>
          <a:ln>
            <a:solidFill>
              <a:srgbClr val="F9DAAB"/>
            </a:solidFill>
          </a:ln>
        </p:spPr>
        <p:txBody>
          <a:bodyPr wrap="none" rtlCol="0">
            <a:spAutoFit/>
          </a:bodyPr>
          <a:lstStyle/>
          <a:p>
            <a:r>
              <a:rPr lang="en-US" dirty="0"/>
              <a:t>Motion Capture System</a:t>
            </a:r>
          </a:p>
        </p:txBody>
      </p:sp>
    </p:spTree>
    <p:extLst>
      <p:ext uri="{BB962C8B-B14F-4D97-AF65-F5344CB8AC3E}">
        <p14:creationId xmlns:p14="http://schemas.microsoft.com/office/powerpoint/2010/main" val="107424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Introduction</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1" y="1753986"/>
            <a:ext cx="7148944" cy="4093921"/>
          </a:xfrm>
        </p:spPr>
        <p:txBody>
          <a:bodyPr>
            <a:normAutofit/>
          </a:bodyPr>
          <a:lstStyle/>
          <a:p>
            <a:r>
              <a:rPr lang="en-US" sz="2400" dirty="0"/>
              <a:t>Collaborative robots are robots that are safer to use with a task in collaboration with a human in a manufacturing task </a:t>
            </a:r>
          </a:p>
          <a:p>
            <a:r>
              <a:rPr lang="en-US" sz="2400" dirty="0"/>
              <a:t>When a user uses a robot, they use an industrial controller known as a human-machine interface (HMI) </a:t>
            </a:r>
          </a:p>
          <a:p>
            <a:r>
              <a:rPr lang="en-US" sz="2400" dirty="0"/>
              <a:t>NIST is interested in producing test methods to measure the interaction from using a robot, the human-robot interaction (HRI), from using a system from the perspective of a novice user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2</a:t>
            </a:fld>
            <a:endParaRPr lang="en-US" dirty="0"/>
          </a:p>
        </p:txBody>
      </p:sp>
      <p:grpSp>
        <p:nvGrpSpPr>
          <p:cNvPr id="18" name="Group 17">
            <a:extLst>
              <a:ext uri="{FF2B5EF4-FFF2-40B4-BE49-F238E27FC236}">
                <a16:creationId xmlns:a16="http://schemas.microsoft.com/office/drawing/2014/main" id="{7ADBD3C4-8D23-4921-A0A8-091E8DBDDE0B}"/>
              </a:ext>
            </a:extLst>
          </p:cNvPr>
          <p:cNvGrpSpPr/>
          <p:nvPr/>
        </p:nvGrpSpPr>
        <p:grpSpPr>
          <a:xfrm>
            <a:off x="8531713" y="2181973"/>
            <a:ext cx="3156266" cy="2494053"/>
            <a:chOff x="8520545" y="2553919"/>
            <a:chExt cx="3156266" cy="2494053"/>
          </a:xfrm>
        </p:grpSpPr>
        <p:sp>
          <p:nvSpPr>
            <p:cNvPr id="7" name="Oval 6">
              <a:extLst>
                <a:ext uri="{FF2B5EF4-FFF2-40B4-BE49-F238E27FC236}">
                  <a16:creationId xmlns:a16="http://schemas.microsoft.com/office/drawing/2014/main" id="{FF180C3D-5705-4F15-8956-089B7CC06333}"/>
                </a:ext>
              </a:extLst>
            </p:cNvPr>
            <p:cNvSpPr/>
            <p:nvPr/>
          </p:nvSpPr>
          <p:spPr>
            <a:xfrm>
              <a:off x="10584870" y="2553919"/>
              <a:ext cx="717334" cy="7196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9E671C6-84AF-41F1-94DD-1552994ACCD2}"/>
                </a:ext>
              </a:extLst>
            </p:cNvPr>
            <p:cNvSpPr/>
            <p:nvPr/>
          </p:nvSpPr>
          <p:spPr>
            <a:xfrm>
              <a:off x="10552990" y="3273524"/>
              <a:ext cx="824933" cy="1363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AABF0F-A348-455D-BB18-10FC2536AFB7}"/>
                </a:ext>
              </a:extLst>
            </p:cNvPr>
            <p:cNvSpPr/>
            <p:nvPr/>
          </p:nvSpPr>
          <p:spPr>
            <a:xfrm>
              <a:off x="8783566" y="4150250"/>
              <a:ext cx="2893245" cy="6125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BE52B9-3BC9-43C2-83E2-F5626163F819}"/>
                </a:ext>
              </a:extLst>
            </p:cNvPr>
            <p:cNvSpPr/>
            <p:nvPr/>
          </p:nvSpPr>
          <p:spPr>
            <a:xfrm>
              <a:off x="8759384" y="3192149"/>
              <a:ext cx="200889" cy="1855823"/>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7F04B7-2F6F-4816-ACDB-8C4A2A70BCA4}"/>
                </a:ext>
              </a:extLst>
            </p:cNvPr>
            <p:cNvSpPr/>
            <p:nvPr/>
          </p:nvSpPr>
          <p:spPr>
            <a:xfrm>
              <a:off x="9853950" y="3083466"/>
              <a:ext cx="200889" cy="442092"/>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5D1EDF-9C69-41B2-8AF4-49DF342224F0}"/>
                </a:ext>
              </a:extLst>
            </p:cNvPr>
            <p:cNvSpPr/>
            <p:nvPr/>
          </p:nvSpPr>
          <p:spPr>
            <a:xfrm>
              <a:off x="8520545" y="3083467"/>
              <a:ext cx="1546614" cy="20518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1DDE4FE-15BC-465B-9EE2-D70056242DCA}"/>
                </a:ext>
              </a:extLst>
            </p:cNvPr>
            <p:cNvSpPr/>
            <p:nvPr/>
          </p:nvSpPr>
          <p:spPr>
            <a:xfrm>
              <a:off x="9763923"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251D09-23FC-42A9-AD83-C9358E9C940C}"/>
                </a:ext>
              </a:extLst>
            </p:cNvPr>
            <p:cNvSpPr/>
            <p:nvPr/>
          </p:nvSpPr>
          <p:spPr>
            <a:xfrm>
              <a:off x="10106195" y="3573844"/>
              <a:ext cx="90027" cy="4166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C5C9F7-6800-43CB-BF52-D86C439C2A43}"/>
                </a:ext>
              </a:extLst>
            </p:cNvPr>
            <p:cNvSpPr/>
            <p:nvPr/>
          </p:nvSpPr>
          <p:spPr>
            <a:xfrm>
              <a:off x="9677908" y="3487005"/>
              <a:ext cx="576194" cy="1785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5FBF33B-F932-4B2C-94D9-FE7BD5070E65}"/>
                </a:ext>
              </a:extLst>
            </p:cNvPr>
            <p:cNvSpPr/>
            <p:nvPr/>
          </p:nvSpPr>
          <p:spPr>
            <a:xfrm>
              <a:off x="9611625" y="4213143"/>
              <a:ext cx="1371600" cy="389861"/>
            </a:xfrm>
            <a:prstGeom prst="round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62B6DA7-F67F-41EE-AC49-9BB2B74D6903}"/>
              </a:ext>
            </a:extLst>
          </p:cNvPr>
          <p:cNvSpPr txBox="1"/>
          <p:nvPr/>
        </p:nvSpPr>
        <p:spPr>
          <a:xfrm>
            <a:off x="8712795" y="4979258"/>
            <a:ext cx="2706424" cy="584775"/>
          </a:xfrm>
          <a:prstGeom prst="rect">
            <a:avLst/>
          </a:prstGeom>
          <a:noFill/>
        </p:spPr>
        <p:txBody>
          <a:bodyPr wrap="square" rtlCol="0">
            <a:spAutoFit/>
          </a:bodyPr>
          <a:lstStyle/>
          <a:p>
            <a:r>
              <a:rPr lang="en-US" sz="1600" dirty="0"/>
              <a:t>Figure 1 – Human-robot interaction</a:t>
            </a:r>
          </a:p>
        </p:txBody>
      </p:sp>
    </p:spTree>
    <p:extLst>
      <p:ext uri="{BB962C8B-B14F-4D97-AF65-F5344CB8AC3E}">
        <p14:creationId xmlns:p14="http://schemas.microsoft.com/office/powerpoint/2010/main" val="3834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Background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607792"/>
            <a:ext cx="6068291" cy="4113414"/>
          </a:xfrm>
        </p:spPr>
        <p:txBody>
          <a:bodyPr>
            <a:normAutofit/>
          </a:bodyPr>
          <a:lstStyle/>
          <a:p>
            <a:r>
              <a:rPr lang="en-US" sz="2400" dirty="0"/>
              <a:t>HMI is the interaction point between a human and a robot </a:t>
            </a:r>
          </a:p>
          <a:p>
            <a:r>
              <a:rPr lang="en-US" sz="2400" dirty="0"/>
              <a:t>The design and features of a HMI determine how much time does a user require to learn to use a robot </a:t>
            </a:r>
          </a:p>
          <a:p>
            <a:r>
              <a:rPr lang="en-US" sz="2400" dirty="0"/>
              <a:t>Small and medium manufacturers are concerned with having low training times for robots that are going to be used by users with no prior experience with robots</a:t>
            </a:r>
          </a:p>
          <a:p>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3</a:t>
            </a:fld>
            <a:endParaRPr lang="en-US" dirty="0"/>
          </a:p>
        </p:txBody>
      </p:sp>
      <p:sp>
        <p:nvSpPr>
          <p:cNvPr id="9" name="TextBox 8">
            <a:extLst>
              <a:ext uri="{FF2B5EF4-FFF2-40B4-BE49-F238E27FC236}">
                <a16:creationId xmlns:a16="http://schemas.microsoft.com/office/drawing/2014/main" id="{B42D43C1-AC64-4B17-9797-33DE8CE68B44}"/>
              </a:ext>
            </a:extLst>
          </p:cNvPr>
          <p:cNvSpPr txBox="1"/>
          <p:nvPr/>
        </p:nvSpPr>
        <p:spPr>
          <a:xfrm>
            <a:off x="8184364" y="5723646"/>
            <a:ext cx="3050771" cy="584775"/>
          </a:xfrm>
          <a:prstGeom prst="rect">
            <a:avLst/>
          </a:prstGeom>
          <a:noFill/>
        </p:spPr>
        <p:txBody>
          <a:bodyPr wrap="square" rtlCol="0">
            <a:spAutoFit/>
          </a:bodyPr>
          <a:lstStyle/>
          <a:p>
            <a:pPr algn="ctr"/>
            <a:r>
              <a:rPr lang="en-US" sz="1600" dirty="0"/>
              <a:t>Figure 2 – Example of a HMI industrial controller</a:t>
            </a:r>
          </a:p>
        </p:txBody>
      </p:sp>
      <p:pic>
        <p:nvPicPr>
          <p:cNvPr id="10" name="Picture 9">
            <a:extLst>
              <a:ext uri="{FF2B5EF4-FFF2-40B4-BE49-F238E27FC236}">
                <a16:creationId xmlns:a16="http://schemas.microsoft.com/office/drawing/2014/main" id="{B8D55711-F0D1-4B42-81F2-2AF0100EB016}"/>
              </a:ext>
            </a:extLst>
          </p:cNvPr>
          <p:cNvPicPr>
            <a:picLocks noChangeAspect="1"/>
          </p:cNvPicPr>
          <p:nvPr/>
        </p:nvPicPr>
        <p:blipFill>
          <a:blip r:embed="rId3"/>
          <a:stretch>
            <a:fillRect/>
          </a:stretch>
        </p:blipFill>
        <p:spPr>
          <a:xfrm>
            <a:off x="7670403" y="1282802"/>
            <a:ext cx="4078691" cy="4292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804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4</a:t>
            </a:fld>
            <a:endParaRPr lang="en-US" dirty="0"/>
          </a:p>
        </p:txBody>
      </p:sp>
      <p:pic>
        <p:nvPicPr>
          <p:cNvPr id="9" name="Picture 8">
            <a:extLst>
              <a:ext uri="{FF2B5EF4-FFF2-40B4-BE49-F238E27FC236}">
                <a16:creationId xmlns:a16="http://schemas.microsoft.com/office/drawing/2014/main" id="{F282B685-E5D2-403D-8921-0656E1CAB547}"/>
              </a:ext>
            </a:extLst>
          </p:cNvPr>
          <p:cNvPicPr>
            <a:picLocks noChangeAspect="1"/>
          </p:cNvPicPr>
          <p:nvPr/>
        </p:nvPicPr>
        <p:blipFill>
          <a:blip r:embed="rId3"/>
          <a:stretch>
            <a:fillRect/>
          </a:stretch>
        </p:blipFill>
        <p:spPr>
          <a:xfrm>
            <a:off x="2860157" y="863113"/>
            <a:ext cx="6896884" cy="4781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EEC0B06-3D03-4449-A3B8-AF7BBB750602}"/>
              </a:ext>
            </a:extLst>
          </p:cNvPr>
          <p:cNvSpPr txBox="1"/>
          <p:nvPr/>
        </p:nvSpPr>
        <p:spPr>
          <a:xfrm>
            <a:off x="3010915" y="5728139"/>
            <a:ext cx="6595367" cy="338554"/>
          </a:xfrm>
          <a:prstGeom prst="rect">
            <a:avLst/>
          </a:prstGeom>
          <a:noFill/>
        </p:spPr>
        <p:txBody>
          <a:bodyPr wrap="square" rtlCol="0">
            <a:spAutoFit/>
          </a:bodyPr>
          <a:lstStyle/>
          <a:p>
            <a:pPr algn="ctr"/>
            <a:r>
              <a:rPr lang="en-US" sz="1600" dirty="0"/>
              <a:t>Figure 3 – Interface layout for an industrial robot </a:t>
            </a:r>
          </a:p>
        </p:txBody>
      </p:sp>
    </p:spTree>
    <p:extLst>
      <p:ext uri="{BB962C8B-B14F-4D97-AF65-F5344CB8AC3E}">
        <p14:creationId xmlns:p14="http://schemas.microsoft.com/office/powerpoint/2010/main" val="426911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Objective</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5"/>
            <a:ext cx="5677786" cy="3903201"/>
          </a:xfrm>
        </p:spPr>
        <p:txBody>
          <a:bodyPr>
            <a:normAutofit/>
          </a:bodyPr>
          <a:lstStyle/>
          <a:p>
            <a:r>
              <a:rPr lang="en-US" sz="2400" dirty="0"/>
              <a:t>Recreate industrial controllers with different layouts and features in a user interfaces</a:t>
            </a:r>
          </a:p>
          <a:p>
            <a:r>
              <a:rPr lang="en-US" sz="2400" dirty="0"/>
              <a:t>Quantify the user experience while utilizing the user interface (UI)</a:t>
            </a:r>
          </a:p>
          <a:p>
            <a:r>
              <a:rPr lang="en-US" sz="2400" dirty="0"/>
              <a:t>Through application of an industrial case study, determine the performance between the application of different UI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5</a:t>
            </a:fld>
            <a:endParaRPr lang="en-US" dirty="0"/>
          </a:p>
        </p:txBody>
      </p:sp>
      <p:pic>
        <p:nvPicPr>
          <p:cNvPr id="9" name="Picture 8">
            <a:extLst>
              <a:ext uri="{FF2B5EF4-FFF2-40B4-BE49-F238E27FC236}">
                <a16:creationId xmlns:a16="http://schemas.microsoft.com/office/drawing/2014/main" id="{1C69D4AE-4CAC-4745-B60E-33D3B823E0C2}"/>
              </a:ext>
            </a:extLst>
          </p:cNvPr>
          <p:cNvPicPr>
            <a:picLocks noChangeAspect="1"/>
          </p:cNvPicPr>
          <p:nvPr/>
        </p:nvPicPr>
        <p:blipFill rotWithShape="1">
          <a:blip r:embed="rId3"/>
          <a:srcRect l="16919" r="23604" b="8062"/>
          <a:stretch/>
        </p:blipFill>
        <p:spPr>
          <a:xfrm>
            <a:off x="7356857" y="1219893"/>
            <a:ext cx="4231758" cy="367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B83A49E3-AC6C-4678-B42B-DD62B228410C}"/>
              </a:ext>
            </a:extLst>
          </p:cNvPr>
          <p:cNvSpPr txBox="1"/>
          <p:nvPr/>
        </p:nvSpPr>
        <p:spPr>
          <a:xfrm>
            <a:off x="7947350" y="5186209"/>
            <a:ext cx="3050771" cy="338554"/>
          </a:xfrm>
          <a:prstGeom prst="rect">
            <a:avLst/>
          </a:prstGeom>
          <a:noFill/>
        </p:spPr>
        <p:txBody>
          <a:bodyPr wrap="square" rtlCol="0">
            <a:spAutoFit/>
          </a:bodyPr>
          <a:lstStyle/>
          <a:p>
            <a:pPr algn="ctr"/>
            <a:r>
              <a:rPr lang="en-US" sz="1600" dirty="0"/>
              <a:t>Figure 4 – Controller interface</a:t>
            </a:r>
          </a:p>
        </p:txBody>
      </p:sp>
    </p:spTree>
    <p:extLst>
      <p:ext uri="{BB962C8B-B14F-4D97-AF65-F5344CB8AC3E}">
        <p14:creationId xmlns:p14="http://schemas.microsoft.com/office/powerpoint/2010/main" val="125053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353320"/>
            <a:ext cx="9601200" cy="1068186"/>
          </a:xfrm>
        </p:spPr>
        <p:txBody>
          <a:bodyPr/>
          <a:lstStyle/>
          <a:p>
            <a:r>
              <a:rPr lang="en-US" dirty="0"/>
              <a:t>Methodology</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6</a:t>
            </a:fld>
            <a:endParaRPr lang="en-US" dirty="0"/>
          </a:p>
        </p:txBody>
      </p:sp>
      <p:pic>
        <p:nvPicPr>
          <p:cNvPr id="13" name="Content Placeholder 12">
            <a:extLst>
              <a:ext uri="{FF2B5EF4-FFF2-40B4-BE49-F238E27FC236}">
                <a16:creationId xmlns:a16="http://schemas.microsoft.com/office/drawing/2014/main" id="{405BFB15-29F9-4F5F-8DBC-03D0BF859C7C}"/>
              </a:ext>
            </a:extLst>
          </p:cNvPr>
          <p:cNvPicPr>
            <a:picLocks noGrp="1" noChangeAspect="1"/>
          </p:cNvPicPr>
          <p:nvPr>
            <p:ph idx="1"/>
          </p:nvPr>
        </p:nvPicPr>
        <p:blipFill rotWithShape="1">
          <a:blip r:embed="rId3"/>
          <a:srcRect l="14269" t="16038" r="27491" b="14859"/>
          <a:stretch/>
        </p:blipFill>
        <p:spPr>
          <a:xfrm>
            <a:off x="1180901" y="2287409"/>
            <a:ext cx="4980666"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2DD89D02-F771-405A-A379-4916636A2A95}"/>
              </a:ext>
            </a:extLst>
          </p:cNvPr>
          <p:cNvPicPr>
            <a:picLocks noChangeAspect="1"/>
          </p:cNvPicPr>
          <p:nvPr/>
        </p:nvPicPr>
        <p:blipFill rotWithShape="1">
          <a:blip r:embed="rId4"/>
          <a:srcRect l="18125" t="18334" r="21250" b="12500"/>
          <a:stretch/>
        </p:blipFill>
        <p:spPr>
          <a:xfrm>
            <a:off x="6555047" y="2287410"/>
            <a:ext cx="5179917" cy="3324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Speech Bubble: Rectangle with Corners Rounded 16">
            <a:extLst>
              <a:ext uri="{FF2B5EF4-FFF2-40B4-BE49-F238E27FC236}">
                <a16:creationId xmlns:a16="http://schemas.microsoft.com/office/drawing/2014/main" id="{4FBF3430-9B4F-4312-A763-E820B068A165}"/>
              </a:ext>
            </a:extLst>
          </p:cNvPr>
          <p:cNvSpPr/>
          <p:nvPr/>
        </p:nvSpPr>
        <p:spPr>
          <a:xfrm flipH="1">
            <a:off x="1520456" y="1421506"/>
            <a:ext cx="4575544" cy="757974"/>
          </a:xfrm>
          <a:prstGeom prst="wedgeRoundRectCallou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the controls and robot enabled? </a:t>
            </a:r>
          </a:p>
        </p:txBody>
      </p:sp>
      <p:sp>
        <p:nvSpPr>
          <p:cNvPr id="18" name="Speech Bubble: Rectangle with Corners Rounded 17">
            <a:extLst>
              <a:ext uri="{FF2B5EF4-FFF2-40B4-BE49-F238E27FC236}">
                <a16:creationId xmlns:a16="http://schemas.microsoft.com/office/drawing/2014/main" id="{2BF1B156-503C-42F7-8E3A-AF969A7CC7EE}"/>
              </a:ext>
            </a:extLst>
          </p:cNvPr>
          <p:cNvSpPr/>
          <p:nvPr/>
        </p:nvSpPr>
        <p:spPr>
          <a:xfrm flipH="1">
            <a:off x="7074195" y="1421506"/>
            <a:ext cx="4575544" cy="757974"/>
          </a:xfrm>
          <a:prstGeom prst="wedgeRoundRectCallou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 my controls being acknowledged?</a:t>
            </a:r>
          </a:p>
        </p:txBody>
      </p:sp>
      <p:sp>
        <p:nvSpPr>
          <p:cNvPr id="19" name="TextBox 18">
            <a:extLst>
              <a:ext uri="{FF2B5EF4-FFF2-40B4-BE49-F238E27FC236}">
                <a16:creationId xmlns:a16="http://schemas.microsoft.com/office/drawing/2014/main" id="{060B52C8-EC81-4CFA-80E1-8D053EC89586}"/>
              </a:ext>
            </a:extLst>
          </p:cNvPr>
          <p:cNvSpPr txBox="1"/>
          <p:nvPr/>
        </p:nvSpPr>
        <p:spPr>
          <a:xfrm>
            <a:off x="1732187" y="5924153"/>
            <a:ext cx="4152082" cy="338554"/>
          </a:xfrm>
          <a:prstGeom prst="rect">
            <a:avLst/>
          </a:prstGeom>
          <a:noFill/>
        </p:spPr>
        <p:txBody>
          <a:bodyPr wrap="square" rtlCol="0">
            <a:spAutoFit/>
          </a:bodyPr>
          <a:lstStyle/>
          <a:p>
            <a:pPr algn="ctr"/>
            <a:r>
              <a:rPr lang="en-US" sz="1600" dirty="0"/>
              <a:t>Figure 5 –  A user asks if the robot is enabled</a:t>
            </a:r>
          </a:p>
        </p:txBody>
      </p:sp>
      <p:sp>
        <p:nvSpPr>
          <p:cNvPr id="20" name="TextBox 19">
            <a:extLst>
              <a:ext uri="{FF2B5EF4-FFF2-40B4-BE49-F238E27FC236}">
                <a16:creationId xmlns:a16="http://schemas.microsoft.com/office/drawing/2014/main" id="{A1D8FD96-5875-4E57-96D8-D31FD5D3DEE9}"/>
              </a:ext>
            </a:extLst>
          </p:cNvPr>
          <p:cNvSpPr txBox="1"/>
          <p:nvPr/>
        </p:nvSpPr>
        <p:spPr>
          <a:xfrm>
            <a:off x="7779036" y="5924153"/>
            <a:ext cx="3387400" cy="338554"/>
          </a:xfrm>
          <a:prstGeom prst="rect">
            <a:avLst/>
          </a:prstGeom>
          <a:noFill/>
        </p:spPr>
        <p:txBody>
          <a:bodyPr wrap="square" rtlCol="0">
            <a:spAutoFit/>
          </a:bodyPr>
          <a:lstStyle/>
          <a:p>
            <a:pPr algn="ctr"/>
            <a:r>
              <a:rPr lang="en-US" sz="1600" dirty="0"/>
              <a:t>Figure 6 – A user requests feedback</a:t>
            </a:r>
          </a:p>
        </p:txBody>
      </p:sp>
    </p:spTree>
    <p:extLst>
      <p:ext uri="{BB962C8B-B14F-4D97-AF65-F5344CB8AC3E}">
        <p14:creationId xmlns:p14="http://schemas.microsoft.com/office/powerpoint/2010/main" val="353304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Methodology - Continued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23307"/>
            <a:ext cx="6751674" cy="1675014"/>
          </a:xfrm>
        </p:spPr>
        <p:txBody>
          <a:bodyPr>
            <a:normAutofit/>
          </a:bodyPr>
          <a:lstStyle/>
          <a:p>
            <a:r>
              <a:rPr lang="en-US" sz="2400" dirty="0"/>
              <a:t>Differences in layout, features, and design influence user experience </a:t>
            </a:r>
          </a:p>
          <a:p>
            <a:r>
              <a:rPr lang="en-US" sz="2400" dirty="0"/>
              <a:t>Changing the user experience can determine changes in the human-robot interaction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7</a:t>
            </a:fld>
            <a:endParaRPr lang="en-US" dirty="0"/>
          </a:p>
        </p:txBody>
      </p:sp>
      <p:pic>
        <p:nvPicPr>
          <p:cNvPr id="8" name="Picture 7">
            <a:extLst>
              <a:ext uri="{FF2B5EF4-FFF2-40B4-BE49-F238E27FC236}">
                <a16:creationId xmlns:a16="http://schemas.microsoft.com/office/drawing/2014/main" id="{1C028D7A-6869-4295-B39F-3DEB82F58228}"/>
              </a:ext>
            </a:extLst>
          </p:cNvPr>
          <p:cNvPicPr>
            <a:picLocks noChangeAspect="1"/>
          </p:cNvPicPr>
          <p:nvPr/>
        </p:nvPicPr>
        <p:blipFill>
          <a:blip r:embed="rId2"/>
          <a:stretch>
            <a:fillRect/>
          </a:stretch>
        </p:blipFill>
        <p:spPr>
          <a:xfrm>
            <a:off x="1830606" y="3428999"/>
            <a:ext cx="2149770"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693CCA15-8695-4389-85E3-B8F9C38DC0A1}"/>
              </a:ext>
            </a:extLst>
          </p:cNvPr>
          <p:cNvPicPr>
            <a:picLocks noChangeAspect="1"/>
          </p:cNvPicPr>
          <p:nvPr/>
        </p:nvPicPr>
        <p:blipFill rotWithShape="1">
          <a:blip r:embed="rId3"/>
          <a:srcRect r="2924"/>
          <a:stretch/>
        </p:blipFill>
        <p:spPr>
          <a:xfrm>
            <a:off x="4772642" y="3429000"/>
            <a:ext cx="2646715"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BDC7791C-B1B9-409E-8CB2-69E419BD9C95}"/>
              </a:ext>
            </a:extLst>
          </p:cNvPr>
          <p:cNvPicPr>
            <a:picLocks noChangeAspect="1"/>
          </p:cNvPicPr>
          <p:nvPr/>
        </p:nvPicPr>
        <p:blipFill>
          <a:blip r:embed="rId4"/>
          <a:stretch>
            <a:fillRect/>
          </a:stretch>
        </p:blipFill>
        <p:spPr>
          <a:xfrm>
            <a:off x="8211623" y="3428999"/>
            <a:ext cx="2602007" cy="219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FFD45E9-D14E-4732-8CFD-CB2270D0551D}"/>
              </a:ext>
            </a:extLst>
          </p:cNvPr>
          <p:cNvPicPr>
            <a:picLocks noChangeAspect="1"/>
          </p:cNvPicPr>
          <p:nvPr/>
        </p:nvPicPr>
        <p:blipFill rotWithShape="1">
          <a:blip r:embed="rId5"/>
          <a:srcRect l="12921" t="6461" r="14189"/>
          <a:stretch/>
        </p:blipFill>
        <p:spPr>
          <a:xfrm>
            <a:off x="8247033" y="814850"/>
            <a:ext cx="2602007" cy="18782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A1C81A6C-3845-434E-A8F9-F5E63BADFC75}"/>
              </a:ext>
            </a:extLst>
          </p:cNvPr>
          <p:cNvSpPr txBox="1"/>
          <p:nvPr/>
        </p:nvSpPr>
        <p:spPr>
          <a:xfrm>
            <a:off x="1371600" y="5854825"/>
            <a:ext cx="3050771" cy="338554"/>
          </a:xfrm>
          <a:prstGeom prst="rect">
            <a:avLst/>
          </a:prstGeom>
          <a:noFill/>
        </p:spPr>
        <p:txBody>
          <a:bodyPr wrap="square" rtlCol="0">
            <a:spAutoFit/>
          </a:bodyPr>
          <a:lstStyle/>
          <a:p>
            <a:pPr algn="ctr"/>
            <a:r>
              <a:rPr lang="en-US" sz="1600" dirty="0"/>
              <a:t>Figure 8 – XYZ control</a:t>
            </a:r>
          </a:p>
        </p:txBody>
      </p:sp>
      <p:sp>
        <p:nvSpPr>
          <p:cNvPr id="16" name="TextBox 15">
            <a:extLst>
              <a:ext uri="{FF2B5EF4-FFF2-40B4-BE49-F238E27FC236}">
                <a16:creationId xmlns:a16="http://schemas.microsoft.com/office/drawing/2014/main" id="{68D3A40A-5457-4CCD-96B4-B5DC0B9C6CC3}"/>
              </a:ext>
            </a:extLst>
          </p:cNvPr>
          <p:cNvSpPr txBox="1"/>
          <p:nvPr/>
        </p:nvSpPr>
        <p:spPr>
          <a:xfrm>
            <a:off x="4646814" y="5854825"/>
            <a:ext cx="3050771" cy="338554"/>
          </a:xfrm>
          <a:prstGeom prst="rect">
            <a:avLst/>
          </a:prstGeom>
          <a:noFill/>
        </p:spPr>
        <p:txBody>
          <a:bodyPr wrap="square" rtlCol="0">
            <a:spAutoFit/>
          </a:bodyPr>
          <a:lstStyle/>
          <a:p>
            <a:pPr algn="ctr"/>
            <a:r>
              <a:rPr lang="en-US" sz="1600" dirty="0"/>
              <a:t>Figure 9 – Joystick control</a:t>
            </a:r>
          </a:p>
        </p:txBody>
      </p:sp>
      <p:sp>
        <p:nvSpPr>
          <p:cNvPr id="17" name="TextBox 16">
            <a:extLst>
              <a:ext uri="{FF2B5EF4-FFF2-40B4-BE49-F238E27FC236}">
                <a16:creationId xmlns:a16="http://schemas.microsoft.com/office/drawing/2014/main" id="{6A800634-E084-4196-AADB-D3C37222A143}"/>
              </a:ext>
            </a:extLst>
          </p:cNvPr>
          <p:cNvSpPr txBox="1"/>
          <p:nvPr/>
        </p:nvSpPr>
        <p:spPr>
          <a:xfrm>
            <a:off x="7922028" y="5854825"/>
            <a:ext cx="3050771" cy="338554"/>
          </a:xfrm>
          <a:prstGeom prst="rect">
            <a:avLst/>
          </a:prstGeom>
          <a:noFill/>
        </p:spPr>
        <p:txBody>
          <a:bodyPr wrap="square" rtlCol="0">
            <a:spAutoFit/>
          </a:bodyPr>
          <a:lstStyle/>
          <a:p>
            <a:pPr algn="ctr"/>
            <a:r>
              <a:rPr lang="en-US" sz="1600" dirty="0"/>
              <a:t>Figure 10 – Free-mode control</a:t>
            </a:r>
          </a:p>
        </p:txBody>
      </p:sp>
      <p:sp>
        <p:nvSpPr>
          <p:cNvPr id="18" name="TextBox 17">
            <a:extLst>
              <a:ext uri="{FF2B5EF4-FFF2-40B4-BE49-F238E27FC236}">
                <a16:creationId xmlns:a16="http://schemas.microsoft.com/office/drawing/2014/main" id="{0AD3EF92-DE16-4CE6-AA37-510990FA3C03}"/>
              </a:ext>
            </a:extLst>
          </p:cNvPr>
          <p:cNvSpPr txBox="1"/>
          <p:nvPr/>
        </p:nvSpPr>
        <p:spPr>
          <a:xfrm>
            <a:off x="7987240" y="2768672"/>
            <a:ext cx="3050771" cy="584775"/>
          </a:xfrm>
          <a:prstGeom prst="rect">
            <a:avLst/>
          </a:prstGeom>
          <a:noFill/>
        </p:spPr>
        <p:txBody>
          <a:bodyPr wrap="square" rtlCol="0">
            <a:spAutoFit/>
          </a:bodyPr>
          <a:lstStyle/>
          <a:p>
            <a:pPr algn="ctr"/>
            <a:r>
              <a:rPr lang="en-US" sz="1600" dirty="0"/>
              <a:t>Figure 7 – Motion capture external controls</a:t>
            </a:r>
          </a:p>
        </p:txBody>
      </p:sp>
    </p:spTree>
    <p:extLst>
      <p:ext uri="{BB962C8B-B14F-4D97-AF65-F5344CB8AC3E}">
        <p14:creationId xmlns:p14="http://schemas.microsoft.com/office/powerpoint/2010/main" val="275166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8" name="TextBox 7">
            <a:extLst>
              <a:ext uri="{FF2B5EF4-FFF2-40B4-BE49-F238E27FC236}">
                <a16:creationId xmlns:a16="http://schemas.microsoft.com/office/drawing/2014/main" id="{BEECA231-2CE0-4258-90F8-42C3E8FAC38C}"/>
              </a:ext>
            </a:extLst>
          </p:cNvPr>
          <p:cNvSpPr txBox="1"/>
          <p:nvPr/>
        </p:nvSpPr>
        <p:spPr>
          <a:xfrm>
            <a:off x="3744884" y="6065087"/>
            <a:ext cx="4854630" cy="338554"/>
          </a:xfrm>
          <a:prstGeom prst="rect">
            <a:avLst/>
          </a:prstGeom>
          <a:noFill/>
        </p:spPr>
        <p:txBody>
          <a:bodyPr wrap="square" rtlCol="0">
            <a:spAutoFit/>
          </a:bodyPr>
          <a:lstStyle/>
          <a:p>
            <a:pPr algn="ctr"/>
            <a:r>
              <a:rPr lang="en-US" sz="1600" dirty="0"/>
              <a:t>Figure 11 – System Overview breakdown</a:t>
            </a:r>
          </a:p>
        </p:txBody>
      </p:sp>
      <p:sp>
        <p:nvSpPr>
          <p:cNvPr id="11" name="Content Placeholder 2">
            <a:extLst>
              <a:ext uri="{FF2B5EF4-FFF2-40B4-BE49-F238E27FC236}">
                <a16:creationId xmlns:a16="http://schemas.microsoft.com/office/drawing/2014/main" id="{428D0207-9E4C-4818-835D-D1D2BBF9A172}"/>
              </a:ext>
            </a:extLst>
          </p:cNvPr>
          <p:cNvSpPr txBox="1">
            <a:spLocks/>
          </p:cNvSpPr>
          <p:nvPr/>
        </p:nvSpPr>
        <p:spPr>
          <a:xfrm>
            <a:off x="1371600" y="5285709"/>
            <a:ext cx="9601199" cy="106818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sz="2400" dirty="0"/>
          </a:p>
        </p:txBody>
      </p:sp>
      <p:pic>
        <p:nvPicPr>
          <p:cNvPr id="19" name="Content Placeholder 18">
            <a:extLst>
              <a:ext uri="{FF2B5EF4-FFF2-40B4-BE49-F238E27FC236}">
                <a16:creationId xmlns:a16="http://schemas.microsoft.com/office/drawing/2014/main" id="{35CC556A-1B3B-40D4-8FFF-13E4229BD786}"/>
              </a:ext>
            </a:extLst>
          </p:cNvPr>
          <p:cNvPicPr>
            <a:picLocks noGrp="1" noChangeAspect="1"/>
          </p:cNvPicPr>
          <p:nvPr>
            <p:ph idx="1"/>
          </p:nvPr>
        </p:nvPicPr>
        <p:blipFill rotWithShape="1">
          <a:blip r:embed="rId3"/>
          <a:srcRect l="11313" t="7330"/>
          <a:stretch/>
        </p:blipFill>
        <p:spPr>
          <a:xfrm>
            <a:off x="2647507" y="1431555"/>
            <a:ext cx="7697972" cy="4520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3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6" name="TextBox 5">
            <a:extLst>
              <a:ext uri="{FF2B5EF4-FFF2-40B4-BE49-F238E27FC236}">
                <a16:creationId xmlns:a16="http://schemas.microsoft.com/office/drawing/2014/main" id="{5B6CD36E-9A17-4252-A71B-7EB437C83831}"/>
              </a:ext>
            </a:extLst>
          </p:cNvPr>
          <p:cNvSpPr txBox="1"/>
          <p:nvPr/>
        </p:nvSpPr>
        <p:spPr>
          <a:xfrm>
            <a:off x="5474856" y="5971569"/>
            <a:ext cx="5594172" cy="338554"/>
          </a:xfrm>
          <a:prstGeom prst="rect">
            <a:avLst/>
          </a:prstGeom>
          <a:noFill/>
        </p:spPr>
        <p:txBody>
          <a:bodyPr wrap="square" rtlCol="0">
            <a:spAutoFit/>
          </a:bodyPr>
          <a:lstStyle/>
          <a:p>
            <a:pPr algn="ctr"/>
            <a:r>
              <a:rPr lang="en-US" sz="1600" dirty="0"/>
              <a:t>Figure 14 and 15 – Example of a Structured Interface</a:t>
            </a:r>
          </a:p>
        </p:txBody>
      </p:sp>
      <p:pic>
        <p:nvPicPr>
          <p:cNvPr id="7" name="Picture 6">
            <a:extLst>
              <a:ext uri="{FF2B5EF4-FFF2-40B4-BE49-F238E27FC236}">
                <a16:creationId xmlns:a16="http://schemas.microsoft.com/office/drawing/2014/main" id="{AE46D1A2-6227-4DEC-8FB1-20DDE43D7299}"/>
              </a:ext>
            </a:extLst>
          </p:cNvPr>
          <p:cNvPicPr>
            <a:picLocks noChangeAspect="1"/>
          </p:cNvPicPr>
          <p:nvPr/>
        </p:nvPicPr>
        <p:blipFill>
          <a:blip r:embed="rId3"/>
          <a:stretch>
            <a:fillRect/>
          </a:stretch>
        </p:blipFill>
        <p:spPr>
          <a:xfrm>
            <a:off x="1495426" y="894691"/>
            <a:ext cx="3067312" cy="49083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94A2EE22-03B6-4E2D-9B57-FE7D8BF57C08}"/>
              </a:ext>
            </a:extLst>
          </p:cNvPr>
          <p:cNvSpPr txBox="1"/>
          <p:nvPr/>
        </p:nvSpPr>
        <p:spPr>
          <a:xfrm>
            <a:off x="701485" y="5976889"/>
            <a:ext cx="4854630" cy="338554"/>
          </a:xfrm>
          <a:prstGeom prst="rect">
            <a:avLst/>
          </a:prstGeom>
          <a:noFill/>
        </p:spPr>
        <p:txBody>
          <a:bodyPr wrap="square" rtlCol="0">
            <a:spAutoFit/>
          </a:bodyPr>
          <a:lstStyle/>
          <a:p>
            <a:pPr algn="ctr"/>
            <a:r>
              <a:rPr lang="en-US" sz="1600" dirty="0"/>
              <a:t>Figure 13 – Example of a first-generation interface</a:t>
            </a:r>
          </a:p>
        </p:txBody>
      </p:sp>
      <p:pic>
        <p:nvPicPr>
          <p:cNvPr id="9" name="Picture 8">
            <a:extLst>
              <a:ext uri="{FF2B5EF4-FFF2-40B4-BE49-F238E27FC236}">
                <a16:creationId xmlns:a16="http://schemas.microsoft.com/office/drawing/2014/main" id="{38B303C8-7D13-4E58-907C-EA0CED5D2B66}"/>
              </a:ext>
            </a:extLst>
          </p:cNvPr>
          <p:cNvPicPr>
            <a:picLocks noChangeAspect="1"/>
          </p:cNvPicPr>
          <p:nvPr/>
        </p:nvPicPr>
        <p:blipFill>
          <a:blip r:embed="rId4"/>
          <a:stretch>
            <a:fillRect/>
          </a:stretch>
        </p:blipFill>
        <p:spPr>
          <a:xfrm>
            <a:off x="5123372" y="895330"/>
            <a:ext cx="3067311" cy="490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AB3FB03C-6324-4C00-9E0D-920B3D945058}"/>
              </a:ext>
            </a:extLst>
          </p:cNvPr>
          <p:cNvPicPr>
            <a:picLocks noChangeAspect="1"/>
          </p:cNvPicPr>
          <p:nvPr/>
        </p:nvPicPr>
        <p:blipFill>
          <a:blip r:embed="rId5"/>
          <a:stretch>
            <a:fillRect/>
          </a:stretch>
        </p:blipFill>
        <p:spPr>
          <a:xfrm>
            <a:off x="8271942" y="895329"/>
            <a:ext cx="3067311" cy="490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393245"/>
      </p:ext>
    </p:extLst>
  </p:cSld>
  <p:clrMapOvr>
    <a:masterClrMapping/>
  </p:clrMapOvr>
</p:sld>
</file>

<file path=ppt/theme/theme1.xml><?xml version="1.0" encoding="utf-8"?>
<a:theme xmlns:a="http://schemas.openxmlformats.org/drawingml/2006/main" name="Crop">
  <a:themeElements>
    <a:clrScheme name="Custom 6">
      <a:dk1>
        <a:sysClr val="windowText" lastClr="000000"/>
      </a:dk1>
      <a:lt1>
        <a:sysClr val="window" lastClr="FFFFFF"/>
      </a:lt1>
      <a:dk2>
        <a:srgbClr val="564135"/>
      </a:dk2>
      <a:lt2>
        <a:srgbClr val="F2F2F2"/>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291D953A44E0B4094278A1F14211615" ma:contentTypeVersion="2" ma:contentTypeDescription="Create a new document." ma:contentTypeScope="" ma:versionID="2be641b4ad40da8af276a4f8a365613c">
  <xsd:schema xmlns:xsd="http://www.w3.org/2001/XMLSchema" xmlns:xs="http://www.w3.org/2001/XMLSchema" xmlns:p="http://schemas.microsoft.com/office/2006/metadata/properties" xmlns:ns3="0c376bb9-350f-4ccd-a6b4-f5ccddef7f27" targetNamespace="http://schemas.microsoft.com/office/2006/metadata/properties" ma:root="true" ma:fieldsID="abb143cfedaa2e712fe201a2a766a26d" ns3:_="">
    <xsd:import namespace="0c376bb9-350f-4ccd-a6b4-f5ccddef7f27"/>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376bb9-350f-4ccd-a6b4-f5ccddef7f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EAEEC7-164A-4D41-A9B7-2C23D62766C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c376bb9-350f-4ccd-a6b4-f5ccddef7f27"/>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0F6941FA-E0C8-4A27-80E0-F0B275DFBB29}">
  <ds:schemaRefs>
    <ds:schemaRef ds:uri="http://schemas.microsoft.com/sharepoint/v3/contenttype/forms"/>
  </ds:schemaRefs>
</ds:datastoreItem>
</file>

<file path=customXml/itemProps3.xml><?xml version="1.0" encoding="utf-8"?>
<ds:datastoreItem xmlns:ds="http://schemas.openxmlformats.org/officeDocument/2006/customXml" ds:itemID="{A0A5B2F9-4BBF-4636-9EC1-7A4E9C1ABD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376bb9-350f-4ccd-a6b4-f5ccddef7f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TM10001105[[fn=Crop]]</Template>
  <TotalTime>11508</TotalTime>
  <Words>1064</Words>
  <Application>Microsoft Office PowerPoint</Application>
  <PresentationFormat>Widescreen</PresentationFormat>
  <Paragraphs>140</Paragraphs>
  <Slides>18</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Franklin Gothic Book</vt:lpstr>
      <vt:lpstr>Crop</vt:lpstr>
      <vt:lpstr>Adaptive Metrics and Performance Analysis Tool for Human-Robot Interaction</vt:lpstr>
      <vt:lpstr>Introduction</vt:lpstr>
      <vt:lpstr>Background</vt:lpstr>
      <vt:lpstr>PowerPoint Presentation</vt:lpstr>
      <vt:lpstr>Objective</vt:lpstr>
      <vt:lpstr>Methodology</vt:lpstr>
      <vt:lpstr>Methodology - Continued</vt:lpstr>
      <vt:lpstr>Setup  </vt:lpstr>
      <vt:lpstr>PowerPoint Presentation</vt:lpstr>
      <vt:lpstr>Video Demonstration</vt:lpstr>
      <vt:lpstr>Results</vt:lpstr>
      <vt:lpstr>PowerPoint Presentation</vt:lpstr>
      <vt:lpstr>PowerPoint Presentation</vt:lpstr>
      <vt:lpstr>Conclusion and Future Work</vt:lpstr>
      <vt:lpstr>Questions?</vt:lpstr>
      <vt:lpstr>NIST Disclaimer</vt:lpstr>
      <vt:lpstr>References for Images </vt:lpstr>
      <vt:lpstr>Motion Capture Setup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Robotics User interface and</dc:title>
  <dc:creator>Segarra Martinez, Esteban (Assoc)</dc:creator>
  <cp:lastModifiedBy>Segarra Martinez, Esteban (Assoc)</cp:lastModifiedBy>
  <cp:revision>120</cp:revision>
  <dcterms:created xsi:type="dcterms:W3CDTF">2019-06-07T20:31:06Z</dcterms:created>
  <dcterms:modified xsi:type="dcterms:W3CDTF">2019-08-02T21:26:49Z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0x0101005291D953A44E0B4094278A1F14211615</vt:lpwstr>
  </property>
</Properties>
</file>